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7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______________Microsoft_Office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8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Ενήλικες </a:t>
            </a:r>
          </a:p>
        </c:rich>
      </c:tx>
      <c:layout>
        <c:manualLayout>
          <c:xMode val="edge"/>
          <c:yMode val="edge"/>
          <c:x val="0.34272817388652116"/>
          <c:y val="4.382286149249393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3-4088-B508-C55404810FF9}"/>
              </c:ext>
            </c:extLst>
          </c:dPt>
          <c:dPt>
            <c:idx val="1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3-4088-B508-C55404810FF9}"/>
              </c:ext>
            </c:extLst>
          </c:dPt>
          <c:dLbls>
            <c:dLbl>
              <c:idx val="0"/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Φύλλο1!$B$3:$C$3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Φύλλο1!$B$4:$C$4</c:f>
              <c:numCache>
                <c:formatCode>General</c:formatCode>
                <c:ptCount val="2"/>
                <c:pt idx="0">
                  <c:v>151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53-4088-B508-C55404810FF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651755976854806E-2"/>
          <c:y val="0.1170129434755235"/>
          <c:w val="0.89812029934026472"/>
          <c:h val="0.7238687064428474"/>
        </c:manualLayout>
      </c:layout>
      <c:bar3DChart>
        <c:barDir val="col"/>
        <c:grouping val="clustered"/>
        <c:ser>
          <c:idx val="0"/>
          <c:order val="0"/>
          <c:tx>
            <c:v>Ενήλικες</c:v>
          </c:tx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1.4306151645207444E-2"/>
                  <c:y val="-2.4229837313949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22-4A7C-91D6-570E316456B1}"/>
                </c:ext>
              </c:extLst>
            </c:dLbl>
            <c:dLbl>
              <c:idx val="1"/>
              <c:layout>
                <c:manualLayout>
                  <c:x val="0"/>
                  <c:y val="-1.3845621322256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22-4A7C-91D6-570E31645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Φύλλο1!$G$135:$I$135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Φύλλο1!$G$136:$I$136</c:f>
              <c:numCache>
                <c:formatCode>0%</c:formatCode>
                <c:ptCount val="3"/>
                <c:pt idx="0">
                  <c:v>0.48000000000000004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22-4A7C-91D6-570E316456B1}"/>
            </c:ext>
          </c:extLst>
        </c:ser>
        <c:ser>
          <c:idx val="1"/>
          <c:order val="1"/>
          <c:tx>
            <c:v>Ανήλικοι</c:v>
          </c:tx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1.6690510252741968E-2"/>
                  <c:y val="-2.07684319833853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22-4A7C-91D6-570E316456B1}"/>
                </c:ext>
              </c:extLst>
            </c:dLbl>
            <c:dLbl>
              <c:idx val="1"/>
              <c:layout>
                <c:manualLayout>
                  <c:x val="1.1921793037672868E-2"/>
                  <c:y val="-2.0768431983385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22-4A7C-91D6-570E31645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Φύλλο1!$G$135:$I$135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Φύλλο1!$G$137:$I$137</c:f>
              <c:numCache>
                <c:formatCode>0%</c:formatCode>
                <c:ptCount val="3"/>
                <c:pt idx="0">
                  <c:v>0.36000000000000004</c:v>
                </c:pt>
                <c:pt idx="1">
                  <c:v>0.64000000000000012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22-4A7C-91D6-570E316456B1}"/>
            </c:ext>
          </c:extLst>
        </c:ser>
        <c:dLbls>
          <c:showVal val="1"/>
        </c:dLbls>
        <c:shape val="box"/>
        <c:axId val="141256192"/>
        <c:axId val="141257728"/>
        <c:axId val="0"/>
      </c:bar3DChart>
      <c:catAx>
        <c:axId val="141256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257728"/>
        <c:crosses val="autoZero"/>
        <c:auto val="1"/>
        <c:lblAlgn val="ctr"/>
        <c:lblOffset val="100"/>
      </c:catAx>
      <c:valAx>
        <c:axId val="141257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2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Ενήλικες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Φύλλο1!$D$180:$L$180</c:f>
              <c:strCache>
                <c:ptCount val="9"/>
                <c:pt idx="0">
                  <c:v>Ρούχα-Παπούτσια</c:v>
                </c:pt>
                <c:pt idx="2">
                  <c:v>Τρόφιμα</c:v>
                </c:pt>
                <c:pt idx="3">
                  <c:v>Είδη ατομικής υγιεινής</c:v>
                </c:pt>
                <c:pt idx="5">
                  <c:v>Είδη Οικιακού Εξοπλισμού</c:v>
                </c:pt>
                <c:pt idx="6">
                  <c:v>Παιχνίδια</c:v>
                </c:pt>
                <c:pt idx="7">
                  <c:v>Βιβλία</c:v>
                </c:pt>
                <c:pt idx="8">
                  <c:v>CD-DVD</c:v>
                </c:pt>
              </c:strCache>
            </c:strRef>
          </c:cat>
          <c:val>
            <c:numRef>
              <c:f>Φύλλο1!$D$181:$L$181</c:f>
              <c:numCache>
                <c:formatCode>General</c:formatCode>
                <c:ptCount val="9"/>
                <c:pt idx="0" formatCode="0%">
                  <c:v>0.38000000000000006</c:v>
                </c:pt>
                <c:pt idx="2" formatCode="0%">
                  <c:v>0.42000000000000004</c:v>
                </c:pt>
                <c:pt idx="3" formatCode="0.00%">
                  <c:v>4.8000000000000001E-2</c:v>
                </c:pt>
                <c:pt idx="5" formatCode="0%">
                  <c:v>1.0999999999999998E-2</c:v>
                </c:pt>
                <c:pt idx="6" formatCode="0%">
                  <c:v>7.0000000000000021E-2</c:v>
                </c:pt>
                <c:pt idx="7" formatCode="0.00%">
                  <c:v>9.2000000000000026E-2</c:v>
                </c:pt>
                <c:pt idx="8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03-4197-B9EA-F5AAB903B037}"/>
            </c:ext>
          </c:extLst>
        </c:ser>
        <c:ser>
          <c:idx val="1"/>
          <c:order val="1"/>
          <c:tx>
            <c:v>Ανήλικοι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Φύλλο1!$D$180:$L$180</c:f>
              <c:strCache>
                <c:ptCount val="9"/>
                <c:pt idx="0">
                  <c:v>Ρούχα-Παπούτσια</c:v>
                </c:pt>
                <c:pt idx="2">
                  <c:v>Τρόφιμα</c:v>
                </c:pt>
                <c:pt idx="3">
                  <c:v>Είδη ατομικής υγιεινής</c:v>
                </c:pt>
                <c:pt idx="5">
                  <c:v>Είδη Οικιακού Εξοπλισμού</c:v>
                </c:pt>
                <c:pt idx="6">
                  <c:v>Παιχνίδια</c:v>
                </c:pt>
                <c:pt idx="7">
                  <c:v>Βιβλία</c:v>
                </c:pt>
                <c:pt idx="8">
                  <c:v>CD-DVD</c:v>
                </c:pt>
              </c:strCache>
            </c:strRef>
          </c:cat>
          <c:val>
            <c:numRef>
              <c:f>Φύλλο1!$D$182:$L$182</c:f>
              <c:numCache>
                <c:formatCode>General</c:formatCode>
                <c:ptCount val="9"/>
                <c:pt idx="0" formatCode="0%">
                  <c:v>0.42000000000000004</c:v>
                </c:pt>
                <c:pt idx="2" formatCode="0%">
                  <c:v>0.48000000000000004</c:v>
                </c:pt>
                <c:pt idx="3" formatCode="0%">
                  <c:v>8.0000000000000016E-2</c:v>
                </c:pt>
                <c:pt idx="5" formatCode="0%">
                  <c:v>0</c:v>
                </c:pt>
                <c:pt idx="6" formatCode="0%">
                  <c:v>0.12000000000000001</c:v>
                </c:pt>
                <c:pt idx="7" formatCode="0%">
                  <c:v>0.18000000000000002</c:v>
                </c:pt>
                <c:pt idx="8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03-4197-B9EA-F5AAB903B037}"/>
            </c:ext>
          </c:extLst>
        </c:ser>
        <c:dLbls>
          <c:showVal val="1"/>
        </c:dLbls>
        <c:gapWidth val="65"/>
        <c:shape val="box"/>
        <c:axId val="141653888"/>
        <c:axId val="141655424"/>
        <c:axId val="0"/>
      </c:bar3DChart>
      <c:catAx>
        <c:axId val="141653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655424"/>
        <c:crosses val="autoZero"/>
        <c:auto val="1"/>
        <c:lblAlgn val="ctr"/>
        <c:lblOffset val="100"/>
      </c:catAx>
      <c:valAx>
        <c:axId val="141655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6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Ανήλικοι</a:t>
            </a:r>
          </a:p>
        </c:rich>
      </c:tx>
      <c:layout>
        <c:manualLayout>
          <c:xMode val="edge"/>
          <c:yMode val="edge"/>
          <c:x val="0.43803281227014768"/>
          <c:y val="4.3616839198025954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6B-47E0-8AF4-CF27F6DCEDC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6B-47E0-8AF4-CF27F6DCEDCE}"/>
              </c:ext>
            </c:extLst>
          </c:dPt>
          <c:dLbls>
            <c:dLbl>
              <c:idx val="0"/>
              <c:layout>
                <c:manualLayout>
                  <c:x val="5.0346237970253727E-2"/>
                  <c:y val="-0.2768558617672792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643066491688538"/>
                      <c:h val="0.12956036745406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6B-47E0-8AF4-CF27F6DCE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Φύλλο1!$H$210:$I$210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Φύλλο1!$H$211:$I$211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B-47E0-8AF4-CF27F6DCEDCE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Ενήλικες</a:t>
            </a:r>
          </a:p>
        </c:rich>
      </c:tx>
      <c:layout>
        <c:manualLayout>
          <c:xMode val="edge"/>
          <c:yMode val="edge"/>
          <c:x val="0.42848966613672496"/>
          <c:y val="3.9537712895377136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AE-4CF2-9BDD-BCC50679DB7B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AE-4CF2-9BDD-BCC50679DB7B}"/>
              </c:ext>
            </c:extLst>
          </c:dPt>
          <c:dLbls>
            <c:dLbl>
              <c:idx val="0"/>
              <c:layout>
                <c:manualLayout>
                  <c:x val="-6.4501825769431406E-2"/>
                  <c:y val="-0.3380553333526089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830464267083984"/>
                      <c:h val="0.12638967864635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AE-4CF2-9BDD-BCC50679DB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E-4CF2-9BDD-BCC50679D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Φύλλο1!$D$210:$E$210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Φύλλο1!$D$211:$E$211</c:f>
              <c:numCache>
                <c:formatCode>0.00%</c:formatCode>
                <c:ptCount val="2"/>
                <c:pt idx="0" formatCode="0%">
                  <c:v>0.96200000000000008</c:v>
                </c:pt>
                <c:pt idx="1">
                  <c:v>4.0000000000000008E-2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AE-4CF2-9BDD-BCC50679DB7B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Ενήλικες </a:t>
            </a:r>
          </a:p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rich>
      </c:tx>
      <c:layout>
        <c:manualLayout>
          <c:xMode val="edge"/>
          <c:yMode val="edge"/>
          <c:x val="0.42103477408671547"/>
          <c:y val="4.3630007459471626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314908061385042E-2"/>
          <c:y val="0.22069134208880323"/>
          <c:w val="0.91651770996436577"/>
          <c:h val="0.6843873215399641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8-46A4-B31B-84709C850C58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8-46A4-B31B-84709C850C58}"/>
              </c:ext>
            </c:extLst>
          </c:dPt>
          <c:dLbls>
            <c:dLbl>
              <c:idx val="0"/>
              <c:layout>
                <c:manualLayout>
                  <c:x val="-8.5828964972693211E-2"/>
                  <c:y val="-0.2289410932909117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90,8%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8-46A4-B31B-84709C850C58}"/>
                </c:ext>
              </c:extLst>
            </c:dLbl>
            <c:dLbl>
              <c:idx val="1"/>
              <c:layout>
                <c:manualLayout>
                  <c:x val="7.6497062152515324E-2"/>
                  <c:y val="0.10598521016454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9,2%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970032179453963"/>
                      <c:h val="0.13800229380893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58-46A4-B31B-84709C850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Φύλλο1!$D$238:$E$238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Φύλλο1!$D$239:$E$239</c:f>
              <c:numCache>
                <c:formatCode>0%</c:formatCode>
                <c:ptCount val="2"/>
                <c:pt idx="0" formatCode="0.00%">
                  <c:v>0.90800000000000003</c:v>
                </c:pt>
                <c:pt idx="1">
                  <c:v>9.2000000000000026E-2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58-46A4-B31B-84709C850C58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Ανήλικοι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17B-89C9-84F038D62B9D}"/>
              </c:ext>
            </c:extLst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17B-89C9-84F038D62B9D}"/>
              </c:ext>
            </c:extLst>
          </c:dPt>
          <c:dLbls>
            <c:dLbl>
              <c:idx val="0"/>
              <c:layout>
                <c:manualLayout>
                  <c:x val="-0.16741972878390204"/>
                  <c:y val="-0.2030865412656751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05-417B-89C9-84F038D62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Φύλλο1!$H$238:$I$238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Φύλλο1!$H$239:$I$239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05-417B-89C9-84F038D62B9D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Ανήλικοι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687764639176201"/>
          <c:y val="0.13158070962580223"/>
          <c:w val="0.51099673516420208"/>
          <c:h val="0.7574447918652030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3-4087-A96D-C649FFC838E1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3-4087-A96D-C649FFC838E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Φύλλο1!$I$3:$J$3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Φύλλο1!$I$4:$J$4</c:f>
              <c:numCache>
                <c:formatCode>General</c:formatCode>
                <c:ptCount val="2"/>
                <c:pt idx="0">
                  <c:v>37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C3-4087-A96D-C649FFC838E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/>
              <a:t>Ενήλικες – Ερωτηθέντες : 185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Φύλλο1!$B$26</c:f>
              <c:strCache>
                <c:ptCount val="1"/>
                <c:pt idx="0">
                  <c:v>Χαρτί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Φύλλο1!$B$27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7A-4F7C-97DF-5BF4B36236F5}"/>
            </c:ext>
          </c:extLst>
        </c:ser>
        <c:ser>
          <c:idx val="1"/>
          <c:order val="1"/>
          <c:tx>
            <c:strRef>
              <c:f>Φύλλο1!$C$26</c:f>
              <c:strCache>
                <c:ptCount val="1"/>
                <c:pt idx="0">
                  <c:v>Συσκευασίες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Φύλλο1!$C$27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7A-4F7C-97DF-5BF4B36236F5}"/>
            </c:ext>
          </c:extLst>
        </c:ser>
        <c:ser>
          <c:idx val="2"/>
          <c:order val="2"/>
          <c:tx>
            <c:strRef>
              <c:f>Φύλλο1!$D$26</c:f>
              <c:strCache>
                <c:ptCount val="1"/>
                <c:pt idx="0">
                  <c:v>Γυαλί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Φύλλο1!$D$27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7A-4F7C-97DF-5BF4B36236F5}"/>
            </c:ext>
          </c:extLst>
        </c:ser>
        <c:ser>
          <c:idx val="3"/>
          <c:order val="3"/>
          <c:tx>
            <c:strRef>
              <c:f>Φύλλο1!$E$26</c:f>
              <c:strCache>
                <c:ptCount val="1"/>
                <c:pt idx="0">
                  <c:v>Πλαστικό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Φύλλο1!$E$27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7A-4F7C-97DF-5BF4B36236F5}"/>
            </c:ext>
          </c:extLst>
        </c:ser>
        <c:ser>
          <c:idx val="4"/>
          <c:order val="4"/>
          <c:tx>
            <c:strRef>
              <c:f>Φύλλο1!$F$26</c:f>
              <c:strCache>
                <c:ptCount val="1"/>
                <c:pt idx="0">
                  <c:v>Ηλεκτρικές Συσκευές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Φύλλο1!$F$27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A-4F7C-97DF-5BF4B36236F5}"/>
            </c:ext>
          </c:extLst>
        </c:ser>
        <c:ser>
          <c:idx val="5"/>
          <c:order val="5"/>
          <c:tx>
            <c:strRef>
              <c:f>Φύλλο1!$G$26</c:f>
              <c:strCache>
                <c:ptCount val="1"/>
                <c:pt idx="0">
                  <c:v>Μπαταρίες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Φύλλο1!$G$27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7A-4F7C-97DF-5BF4B36236F5}"/>
            </c:ext>
          </c:extLst>
        </c:ser>
        <c:ser>
          <c:idx val="6"/>
          <c:order val="6"/>
          <c:tx>
            <c:strRef>
              <c:f>Φύλλο1!$H$26</c:f>
              <c:strCache>
                <c:ptCount val="1"/>
                <c:pt idx="0">
                  <c:v>Αλουμίνιο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Φύλλο1!$H$27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7A-4F7C-97DF-5BF4B36236F5}"/>
            </c:ext>
          </c:extLst>
        </c:ser>
        <c:ser>
          <c:idx val="7"/>
          <c:order val="7"/>
          <c:tx>
            <c:strRef>
              <c:f>Φύλλο1!$I$26</c:f>
              <c:strCache>
                <c:ptCount val="1"/>
                <c:pt idx="0">
                  <c:v>Λευκοσίδηρος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Φύλλο1!$I$27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7A-4F7C-97DF-5BF4B36236F5}"/>
            </c:ext>
          </c:extLst>
        </c:ser>
        <c:ser>
          <c:idx val="8"/>
          <c:order val="8"/>
          <c:tx>
            <c:strRef>
              <c:f>Φύλλο1!$J$26</c:f>
              <c:strCache>
                <c:ptCount val="1"/>
                <c:pt idx="0">
                  <c:v>Ρουχα -Παπούτσια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Φύλλο1!$J$27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7A-4F7C-97DF-5BF4B36236F5}"/>
            </c:ext>
          </c:extLst>
        </c:ser>
        <c:dLbls>
          <c:showVal val="1"/>
        </c:dLbls>
        <c:gapWidth val="267"/>
        <c:overlap val="-43"/>
        <c:axId val="139425280"/>
        <c:axId val="139426816"/>
      </c:barChart>
      <c:catAx>
        <c:axId val="1394252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426816"/>
        <c:crosses val="autoZero"/>
        <c:auto val="1"/>
        <c:lblAlgn val="ctr"/>
        <c:lblOffset val="100"/>
      </c:catAx>
      <c:valAx>
        <c:axId val="139426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4252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/>
              <a:t>Ανήλικοι – Ερωτηθέντες : 50</a:t>
            </a:r>
          </a:p>
        </c:rich>
      </c:tx>
      <c:layout>
        <c:manualLayout>
          <c:xMode val="edge"/>
          <c:yMode val="edge"/>
          <c:x val="0.30462738311557214"/>
          <c:y val="3.666930835429539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0469816272965872E-2"/>
          <c:y val="0.23231481481481481"/>
          <c:w val="0.62801202974628156"/>
          <c:h val="0.64176727909011388"/>
        </c:manualLayout>
      </c:layout>
      <c:barChart>
        <c:barDir val="col"/>
        <c:grouping val="clustered"/>
        <c:ser>
          <c:idx val="0"/>
          <c:order val="0"/>
          <c:tx>
            <c:strRef>
              <c:f>Φύλλο1!$J$30</c:f>
              <c:strCache>
                <c:ptCount val="1"/>
                <c:pt idx="0">
                  <c:v>Χαρτί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Φύλλο1!$J$31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42-442F-B42E-6684C0AA3005}"/>
            </c:ext>
          </c:extLst>
        </c:ser>
        <c:ser>
          <c:idx val="1"/>
          <c:order val="1"/>
          <c:tx>
            <c:strRef>
              <c:f>Φύλλο1!$K$30</c:f>
              <c:strCache>
                <c:ptCount val="1"/>
                <c:pt idx="0">
                  <c:v>Συσκευασίες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Φύλλο1!$K$31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42-442F-B42E-6684C0AA3005}"/>
            </c:ext>
          </c:extLst>
        </c:ser>
        <c:ser>
          <c:idx val="2"/>
          <c:order val="2"/>
          <c:tx>
            <c:strRef>
              <c:f>Φύλλο1!$L$30</c:f>
              <c:strCache>
                <c:ptCount val="1"/>
                <c:pt idx="0">
                  <c:v>Γυαλί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Φύλλο1!$L$31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42-442F-B42E-6684C0AA3005}"/>
            </c:ext>
          </c:extLst>
        </c:ser>
        <c:ser>
          <c:idx val="3"/>
          <c:order val="3"/>
          <c:tx>
            <c:strRef>
              <c:f>Φύλλο1!$M$30</c:f>
              <c:strCache>
                <c:ptCount val="1"/>
                <c:pt idx="0">
                  <c:v>Πλαστικό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Φύλλο1!$M$31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42-442F-B42E-6684C0AA3005}"/>
            </c:ext>
          </c:extLst>
        </c:ser>
        <c:ser>
          <c:idx val="4"/>
          <c:order val="4"/>
          <c:tx>
            <c:strRef>
              <c:f>Φύλλο1!$N$30</c:f>
              <c:strCache>
                <c:ptCount val="1"/>
                <c:pt idx="0">
                  <c:v>Ηλεκτρικές Συσκευές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Φύλλο1!$N$31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42-442F-B42E-6684C0AA3005}"/>
            </c:ext>
          </c:extLst>
        </c:ser>
        <c:ser>
          <c:idx val="5"/>
          <c:order val="5"/>
          <c:tx>
            <c:strRef>
              <c:f>Φύλλο1!$O$30</c:f>
              <c:strCache>
                <c:ptCount val="1"/>
                <c:pt idx="0">
                  <c:v>Μπαταρίες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Φύλλο1!$O$31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842-442F-B42E-6684C0AA3005}"/>
            </c:ext>
          </c:extLst>
        </c:ser>
        <c:ser>
          <c:idx val="6"/>
          <c:order val="6"/>
          <c:tx>
            <c:strRef>
              <c:f>Φύλλο1!$P$30</c:f>
              <c:strCache>
                <c:ptCount val="1"/>
                <c:pt idx="0">
                  <c:v>Μπαταρίες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Φύλλο1!$P$31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42-442F-B42E-6684C0AA3005}"/>
            </c:ext>
          </c:extLst>
        </c:ser>
        <c:ser>
          <c:idx val="7"/>
          <c:order val="7"/>
          <c:tx>
            <c:strRef>
              <c:f>Φύλλο1!$Q$30</c:f>
              <c:strCache>
                <c:ptCount val="1"/>
                <c:pt idx="0">
                  <c:v>Αλουμίνιο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Φύλλο1!$Q$31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42-442F-B42E-6684C0AA3005}"/>
            </c:ext>
          </c:extLst>
        </c:ser>
        <c:ser>
          <c:idx val="8"/>
          <c:order val="8"/>
          <c:tx>
            <c:strRef>
              <c:f>Φύλλο1!$R$30</c:f>
              <c:strCache>
                <c:ptCount val="1"/>
                <c:pt idx="0">
                  <c:v>Λευκοσίδηρος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Φύλλο1!$R$31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42-442F-B42E-6684C0AA3005}"/>
            </c:ext>
          </c:extLst>
        </c:ser>
        <c:ser>
          <c:idx val="9"/>
          <c:order val="9"/>
          <c:tx>
            <c:strRef>
              <c:f>Φύλλο1!$S$30</c:f>
              <c:strCache>
                <c:ptCount val="1"/>
                <c:pt idx="0">
                  <c:v>Ρουχα -Παπούτσια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Φύλλο1!$S$31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842-442F-B42E-6684C0AA3005}"/>
            </c:ext>
          </c:extLst>
        </c:ser>
        <c:dLbls>
          <c:showVal val="1"/>
        </c:dLbls>
        <c:gapWidth val="267"/>
        <c:overlap val="-43"/>
        <c:axId val="139911168"/>
        <c:axId val="1399127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0"/>
                <c:order val="10"/>
                <c:tx>
                  <c:strRef>
                    <c:extLst>
                      <c:ext uri="{02D57815-91ED-43cb-92C2-25804820EDAC}">
                        <c15:formulaRef>
                          <c15:sqref>Φύλλο1!$T$30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Φύλλο1!$T$31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2842-442F-B42E-6684C0AA3005}"/>
                  </c:ext>
                </c:extLst>
              </c15:ser>
            </c15:filteredBarSeries>
          </c:ext>
        </c:extLst>
      </c:barChart>
      <c:catAx>
        <c:axId val="1399111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912704"/>
        <c:crosses val="autoZero"/>
        <c:auto val="1"/>
        <c:lblAlgn val="ctr"/>
        <c:lblOffset val="100"/>
      </c:catAx>
      <c:valAx>
        <c:axId val="13991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99111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Ενήλικες – Ερωτηθέντες : 185</a:t>
            </a:r>
          </a:p>
        </c:rich>
      </c:tx>
      <c:layout>
        <c:manualLayout>
          <c:xMode val="edge"/>
          <c:yMode val="edge"/>
          <c:x val="0.27769793143673127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Φύλλο1!$B$49</c:f>
              <c:strCache>
                <c:ptCount val="1"/>
                <c:pt idx="0">
                  <c:v>Χαρτί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Φύλλο1!$B$50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D4-4121-A8E2-02E1FD3E6265}"/>
            </c:ext>
          </c:extLst>
        </c:ser>
        <c:ser>
          <c:idx val="1"/>
          <c:order val="1"/>
          <c:tx>
            <c:strRef>
              <c:f>Φύλλο1!$C$49</c:f>
              <c:strCache>
                <c:ptCount val="1"/>
                <c:pt idx="0">
                  <c:v>Συσκευασίες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Φύλλο1!$C$50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D4-4121-A8E2-02E1FD3E6265}"/>
            </c:ext>
          </c:extLst>
        </c:ser>
        <c:ser>
          <c:idx val="2"/>
          <c:order val="2"/>
          <c:tx>
            <c:strRef>
              <c:f>Φύλλο1!$D$49</c:f>
              <c:strCache>
                <c:ptCount val="1"/>
                <c:pt idx="0">
                  <c:v>Γυαλί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Φύλλο1!$D$50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D4-4121-A8E2-02E1FD3E6265}"/>
            </c:ext>
          </c:extLst>
        </c:ser>
        <c:ser>
          <c:idx val="3"/>
          <c:order val="3"/>
          <c:tx>
            <c:strRef>
              <c:f>Φύλλο1!$E$49</c:f>
              <c:strCache>
                <c:ptCount val="1"/>
                <c:pt idx="0">
                  <c:v>Πλαστικό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Φύλλο1!$E$50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D4-4121-A8E2-02E1FD3E6265}"/>
            </c:ext>
          </c:extLst>
        </c:ser>
        <c:ser>
          <c:idx val="4"/>
          <c:order val="4"/>
          <c:tx>
            <c:strRef>
              <c:f>Φύλλο1!$F$49</c:f>
              <c:strCache>
                <c:ptCount val="1"/>
                <c:pt idx="0">
                  <c:v>Ηλεκτρικές Συσκευές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Φύλλο1!$F$50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D4-4121-A8E2-02E1FD3E6265}"/>
            </c:ext>
          </c:extLst>
        </c:ser>
        <c:ser>
          <c:idx val="5"/>
          <c:order val="5"/>
          <c:tx>
            <c:strRef>
              <c:f>Φύλλο1!$G$49</c:f>
              <c:strCache>
                <c:ptCount val="1"/>
                <c:pt idx="0">
                  <c:v>Μπαταρίες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Φύλλο1!$G$50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D4-4121-A8E2-02E1FD3E6265}"/>
            </c:ext>
          </c:extLst>
        </c:ser>
        <c:ser>
          <c:idx val="6"/>
          <c:order val="6"/>
          <c:tx>
            <c:strRef>
              <c:f>Φύλλο1!$H$49</c:f>
              <c:strCache>
                <c:ptCount val="1"/>
                <c:pt idx="0">
                  <c:v>Αλουμίνιο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Φύλλο1!$H$50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D4-4121-A8E2-02E1FD3E6265}"/>
            </c:ext>
          </c:extLst>
        </c:ser>
        <c:ser>
          <c:idx val="7"/>
          <c:order val="7"/>
          <c:tx>
            <c:strRef>
              <c:f>Φύλλο1!$I$49</c:f>
              <c:strCache>
                <c:ptCount val="1"/>
                <c:pt idx="0">
                  <c:v>Λευκοσίδηρος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Φύλλο1!$I$50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D4-4121-A8E2-02E1FD3E6265}"/>
            </c:ext>
          </c:extLst>
        </c:ser>
        <c:ser>
          <c:idx val="8"/>
          <c:order val="8"/>
          <c:tx>
            <c:strRef>
              <c:f>Φύλλο1!$J$49</c:f>
              <c:strCache>
                <c:ptCount val="1"/>
                <c:pt idx="0">
                  <c:v>Ρουχα -Παπούτσια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Φύλλο1!$J$50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D4-4121-A8E2-02E1FD3E6265}"/>
            </c:ext>
          </c:extLst>
        </c:ser>
        <c:dLbls>
          <c:showVal val="1"/>
        </c:dLbls>
        <c:gapWidth val="100"/>
        <c:overlap val="-24"/>
        <c:axId val="140224384"/>
        <c:axId val="140225920"/>
      </c:barChart>
      <c:catAx>
        <c:axId val="140224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225920"/>
        <c:crosses val="autoZero"/>
        <c:auto val="1"/>
        <c:lblAlgn val="ctr"/>
        <c:lblOffset val="100"/>
      </c:catAx>
      <c:valAx>
        <c:axId val="140225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22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dirty="0"/>
              <a:t>Ανήλικοι – Ερωτηθέντες : 50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Φύλλο1!$K$53</c:f>
              <c:strCache>
                <c:ptCount val="1"/>
                <c:pt idx="0">
                  <c:v>Χαρτί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Φύλλο1!$K$54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60-4023-8B81-CB7E888DD769}"/>
            </c:ext>
          </c:extLst>
        </c:ser>
        <c:ser>
          <c:idx val="1"/>
          <c:order val="1"/>
          <c:tx>
            <c:strRef>
              <c:f>Φύλλο1!$L$53</c:f>
              <c:strCache>
                <c:ptCount val="1"/>
                <c:pt idx="0">
                  <c:v>Συσκευασίες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Φύλλο1!$L$54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60-4023-8B81-CB7E888DD769}"/>
            </c:ext>
          </c:extLst>
        </c:ser>
        <c:ser>
          <c:idx val="2"/>
          <c:order val="2"/>
          <c:tx>
            <c:strRef>
              <c:f>Φύλλο1!$M$53</c:f>
              <c:strCache>
                <c:ptCount val="1"/>
                <c:pt idx="0">
                  <c:v>Γυαλί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Φύλλο1!$M$54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60-4023-8B81-CB7E888DD769}"/>
            </c:ext>
          </c:extLst>
        </c:ser>
        <c:ser>
          <c:idx val="3"/>
          <c:order val="3"/>
          <c:tx>
            <c:strRef>
              <c:f>Φύλλο1!$N$53</c:f>
              <c:strCache>
                <c:ptCount val="1"/>
                <c:pt idx="0">
                  <c:v>Πλαστικό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Φύλλο1!$N$54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60-4023-8B81-CB7E888DD769}"/>
            </c:ext>
          </c:extLst>
        </c:ser>
        <c:ser>
          <c:idx val="4"/>
          <c:order val="4"/>
          <c:tx>
            <c:strRef>
              <c:f>Φύλλο1!$O$53</c:f>
              <c:strCache>
                <c:ptCount val="1"/>
                <c:pt idx="0">
                  <c:v>Ηλεκτρικές Συσκευές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Φύλλο1!$O$54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60-4023-8B81-CB7E888DD769}"/>
            </c:ext>
          </c:extLst>
        </c:ser>
        <c:ser>
          <c:idx val="5"/>
          <c:order val="5"/>
          <c:tx>
            <c:strRef>
              <c:f>Φύλλο1!$P$53</c:f>
              <c:strCache>
                <c:ptCount val="1"/>
                <c:pt idx="0">
                  <c:v>Ηλεκτρικές Συσκευές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Φύλλο1!$P$54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60-4023-8B81-CB7E888DD769}"/>
            </c:ext>
          </c:extLst>
        </c:ser>
        <c:ser>
          <c:idx val="6"/>
          <c:order val="6"/>
          <c:tx>
            <c:strRef>
              <c:f>Φύλλο1!$Q$53</c:f>
              <c:strCache>
                <c:ptCount val="1"/>
                <c:pt idx="0">
                  <c:v>Μπαταρίες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Φύλλο1!$Q$54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60-4023-8B81-CB7E888DD769}"/>
            </c:ext>
          </c:extLst>
        </c:ser>
        <c:ser>
          <c:idx val="7"/>
          <c:order val="7"/>
          <c:tx>
            <c:strRef>
              <c:f>Φύλλο1!$R$53</c:f>
              <c:strCache>
                <c:ptCount val="1"/>
                <c:pt idx="0">
                  <c:v>Αλουμίνιο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Φύλλο1!$R$54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60-4023-8B81-CB7E888DD769}"/>
            </c:ext>
          </c:extLst>
        </c:ser>
        <c:ser>
          <c:idx val="8"/>
          <c:order val="8"/>
          <c:tx>
            <c:strRef>
              <c:f>Φύλλο1!$S$53</c:f>
              <c:strCache>
                <c:ptCount val="1"/>
                <c:pt idx="0">
                  <c:v>Λευκοσίδηρος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Φύλλο1!$S$54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60-4023-8B81-CB7E888DD769}"/>
            </c:ext>
          </c:extLst>
        </c:ser>
        <c:ser>
          <c:idx val="9"/>
          <c:order val="9"/>
          <c:tx>
            <c:strRef>
              <c:f>Φύλλο1!$T$53</c:f>
              <c:strCache>
                <c:ptCount val="1"/>
                <c:pt idx="0">
                  <c:v>Ρουχα -Παπούτσια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4">
                    <a:lumMod val="60000"/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Φύλλο1!$T$54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360-4023-8B81-CB7E888DD769}"/>
            </c:ext>
          </c:extLst>
        </c:ser>
        <c:dLbls>
          <c:showVal val="1"/>
        </c:dLbls>
        <c:gapWidth val="100"/>
        <c:overlap val="-24"/>
        <c:axId val="140258688"/>
        <c:axId val="1402768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0"/>
                <c:order val="10"/>
                <c:tx>
                  <c:strRef>
                    <c:extLst>
                      <c:ext uri="{02D57815-91ED-43cb-92C2-25804820EDAC}">
                        <c15:formulaRef>
                          <c15:sqref>Φύλλο1!$U$53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tint val="98000"/>
                          <a:hueMod val="94000"/>
                          <a:satMod val="130000"/>
                          <a:lumMod val="128000"/>
                        </a:schemeClr>
                      </a:gs>
                      <a:gs pos="100000">
                        <a:schemeClr val="accent5">
                          <a:lumMod val="60000"/>
                          <a:shade val="94000"/>
                          <a:lumMod val="8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dir="5400000" rotWithShape="0">
                      <a:srgbClr val="000000">
                        <a:alpha val="46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prstMaterial="plastic">
                    <a:bevelT w="254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Φύλλο1!$U$54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2360-4023-8B81-CB7E888DD769}"/>
                  </c:ext>
                </c:extLst>
              </c15:ser>
            </c15:filteredBarSeries>
          </c:ext>
        </c:extLst>
      </c:barChart>
      <c:catAx>
        <c:axId val="140258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276864"/>
        <c:crosses val="autoZero"/>
        <c:auto val="1"/>
        <c:lblAlgn val="ctr"/>
        <c:lblOffset val="100"/>
      </c:catAx>
      <c:valAx>
        <c:axId val="140276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2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Ενήλικες – Ερωτηθέντες : 185</a:t>
            </a:r>
          </a:p>
        </c:rich>
      </c:tx>
      <c:layout>
        <c:manualLayout>
          <c:xMode val="edge"/>
          <c:yMode val="edge"/>
          <c:x val="0.24863460560580614"/>
          <c:y val="3.6537329957649092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2.4402147388970239E-3"/>
                  <c:y val="-0.246059207996924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F-44B3-A180-CA203EFF7132}"/>
                </c:ext>
              </c:extLst>
            </c:dLbl>
            <c:dLbl>
              <c:idx val="1"/>
              <c:layout>
                <c:manualLayout>
                  <c:x val="2.4402147388970239E-3"/>
                  <c:y val="-0.176855055747789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F-44B3-A180-CA203EFF7132}"/>
                </c:ext>
              </c:extLst>
            </c:dLbl>
            <c:dLbl>
              <c:idx val="2"/>
              <c:layout>
                <c:manualLayout>
                  <c:x val="-4.4736753410319206E-17"/>
                  <c:y val="-0.188389081122645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6F-44B3-A180-CA203EFF7132}"/>
                </c:ext>
              </c:extLst>
            </c:dLbl>
            <c:dLbl>
              <c:idx val="3"/>
              <c:layout>
                <c:manualLayout>
                  <c:x val="2.4402147388970239E-3"/>
                  <c:y val="-0.230680507497116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F-44B3-A180-CA203EFF7132}"/>
                </c:ext>
              </c:extLst>
            </c:dLbl>
            <c:dLbl>
              <c:idx val="4"/>
              <c:layout>
                <c:manualLayout>
                  <c:x val="1.220107369448512E-2"/>
                  <c:y val="-7.6893502499038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6F-44B3-A180-CA203EFF7132}"/>
                </c:ext>
              </c:extLst>
            </c:dLbl>
            <c:dLbl>
              <c:idx val="5"/>
              <c:layout>
                <c:manualLayout>
                  <c:x val="4.8804294777940469E-3"/>
                  <c:y val="-7.30488273740868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6F-44B3-A180-CA203EFF7132}"/>
                </c:ext>
              </c:extLst>
            </c:dLbl>
            <c:dLbl>
              <c:idx val="6"/>
              <c:layout>
                <c:manualLayout>
                  <c:x val="4.8804294777941371E-3"/>
                  <c:y val="-0.192233756247597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6F-44B3-A180-CA203EFF7132}"/>
                </c:ext>
              </c:extLst>
            </c:dLbl>
            <c:dLbl>
              <c:idx val="7"/>
              <c:layout>
                <c:manualLayout>
                  <c:x val="4.8804294777940469E-3"/>
                  <c:y val="-8.0738177623990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6F-44B3-A180-CA203EFF7132}"/>
                </c:ext>
              </c:extLst>
            </c:dLbl>
            <c:dLbl>
              <c:idx val="8"/>
              <c:layout>
                <c:manualLayout>
                  <c:x val="2.4402147388970239E-3"/>
                  <c:y val="-6.15148019992310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6F-44B3-A180-CA203EFF71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Φύλλο1!$B$71:$J$71</c:f>
              <c:strCache>
                <c:ptCount val="9"/>
                <c:pt idx="0">
                  <c:v>Χαρτί</c:v>
                </c:pt>
                <c:pt idx="1">
                  <c:v>Συσκευασίες</c:v>
                </c:pt>
                <c:pt idx="2">
                  <c:v>Γυαλί</c:v>
                </c:pt>
                <c:pt idx="3">
                  <c:v>Πλαστικό</c:v>
                </c:pt>
                <c:pt idx="4">
                  <c:v>Ηλεκτρικές Συσκευές</c:v>
                </c:pt>
                <c:pt idx="5">
                  <c:v>Μπαταρίες</c:v>
                </c:pt>
                <c:pt idx="6">
                  <c:v>Αλουμίνιο</c:v>
                </c:pt>
                <c:pt idx="7">
                  <c:v>Λευκοσίδηρος</c:v>
                </c:pt>
                <c:pt idx="8">
                  <c:v>Ρουχα -Παπούτσια</c:v>
                </c:pt>
              </c:strCache>
            </c:strRef>
          </c:cat>
          <c:val>
            <c:numRef>
              <c:f>Φύλλο1!$B$72:$J$72</c:f>
              <c:numCache>
                <c:formatCode>General</c:formatCode>
                <c:ptCount val="9"/>
                <c:pt idx="0">
                  <c:v>166</c:v>
                </c:pt>
                <c:pt idx="1">
                  <c:v>105</c:v>
                </c:pt>
                <c:pt idx="2">
                  <c:v>124</c:v>
                </c:pt>
                <c:pt idx="3">
                  <c:v>151</c:v>
                </c:pt>
                <c:pt idx="4">
                  <c:v>22</c:v>
                </c:pt>
                <c:pt idx="5">
                  <c:v>26</c:v>
                </c:pt>
                <c:pt idx="6">
                  <c:v>115</c:v>
                </c:pt>
                <c:pt idx="7">
                  <c:v>31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6F-44B3-A180-CA203EFF7132}"/>
            </c:ext>
          </c:extLst>
        </c:ser>
        <c:dLbls/>
        <c:shape val="box"/>
        <c:axId val="140679424"/>
        <c:axId val="140685312"/>
        <c:axId val="0"/>
      </c:bar3DChart>
      <c:catAx>
        <c:axId val="14067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685312"/>
        <c:crosses val="autoZero"/>
        <c:auto val="1"/>
        <c:lblAlgn val="ctr"/>
        <c:lblOffset val="100"/>
      </c:catAx>
      <c:valAx>
        <c:axId val="140685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6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dirty="0"/>
              <a:t>Ανήλικοι</a:t>
            </a:r>
            <a:r>
              <a:rPr lang="el-GR" baseline="0" dirty="0"/>
              <a:t> – Ερωτηθέντες : 50</a:t>
            </a:r>
            <a:endParaRPr lang="el-GR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Φύλλο1!$L$82:$V$82</c:f>
              <c:strCache>
                <c:ptCount val="9"/>
                <c:pt idx="0">
                  <c:v>Χαρτί</c:v>
                </c:pt>
                <c:pt idx="1">
                  <c:v>Συσκευασίες</c:v>
                </c:pt>
                <c:pt idx="2">
                  <c:v>Γυαλί</c:v>
                </c:pt>
                <c:pt idx="3">
                  <c:v>Πλαστικό</c:v>
                </c:pt>
                <c:pt idx="4">
                  <c:v>Ηλεκτρικές Συσκευές</c:v>
                </c:pt>
                <c:pt idx="5">
                  <c:v>Μπαταρίες</c:v>
                </c:pt>
                <c:pt idx="6">
                  <c:v>Αλουμίνιο</c:v>
                </c:pt>
                <c:pt idx="7">
                  <c:v>Λευκοσίδηρος</c:v>
                </c:pt>
                <c:pt idx="8">
                  <c:v>Ρουχα -Παπούτσια</c:v>
                </c:pt>
              </c:strCache>
            </c:strRef>
          </c:cat>
          <c:val>
            <c:numRef>
              <c:f>Φύλλο1!$L$83:$V$83</c:f>
              <c:numCache>
                <c:formatCode>General</c:formatCode>
                <c:ptCount val="10"/>
                <c:pt idx="0">
                  <c:v>45</c:v>
                </c:pt>
                <c:pt idx="1">
                  <c:v>23</c:v>
                </c:pt>
                <c:pt idx="2">
                  <c:v>34</c:v>
                </c:pt>
                <c:pt idx="3">
                  <c:v>46</c:v>
                </c:pt>
                <c:pt idx="4">
                  <c:v>9</c:v>
                </c:pt>
                <c:pt idx="5">
                  <c:v>8</c:v>
                </c:pt>
                <c:pt idx="6">
                  <c:v>35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8B-44AD-8CEA-90352C4BF368}"/>
            </c:ext>
          </c:extLst>
        </c:ser>
        <c:dLbls>
          <c:showVal val="1"/>
        </c:dLbls>
        <c:shape val="box"/>
        <c:axId val="140862208"/>
        <c:axId val="140863744"/>
        <c:axId val="0"/>
      </c:bar3DChart>
      <c:catAx>
        <c:axId val="14086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863744"/>
        <c:crosses val="autoZero"/>
        <c:auto val="1"/>
        <c:lblAlgn val="ctr"/>
        <c:lblOffset val="100"/>
      </c:catAx>
      <c:valAx>
        <c:axId val="140863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8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Ενήλικες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Φύλλο1!$G$108:$I$108</c:f>
              <c:strCache>
                <c:ptCount val="2"/>
                <c:pt idx="0">
                  <c:v>Το πετώ</c:v>
                </c:pt>
                <c:pt idx="1">
                  <c:v>Το ανακυκλώνω</c:v>
                </c:pt>
              </c:strCache>
            </c:strRef>
          </c:cat>
          <c:val>
            <c:numRef>
              <c:f>Φύλλο1!$G$109:$I$109</c:f>
              <c:numCache>
                <c:formatCode>0%</c:formatCode>
                <c:ptCount val="3"/>
                <c:pt idx="0">
                  <c:v>0.72000000000000008</c:v>
                </c:pt>
                <c:pt idx="1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B-4DE7-803B-F59DF8B76FA1}"/>
            </c:ext>
          </c:extLst>
        </c:ser>
        <c:ser>
          <c:idx val="1"/>
          <c:order val="1"/>
          <c:tx>
            <c:v>Ανήλικοι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Φύλλο1!$G$108:$I$108</c:f>
              <c:strCache>
                <c:ptCount val="2"/>
                <c:pt idx="0">
                  <c:v>Το πετώ</c:v>
                </c:pt>
                <c:pt idx="1">
                  <c:v>Το ανακυκλώνω</c:v>
                </c:pt>
              </c:strCache>
            </c:strRef>
          </c:cat>
          <c:val>
            <c:numRef>
              <c:f>Φύλλο1!$G$110:$I$110</c:f>
              <c:numCache>
                <c:formatCode>0%</c:formatCode>
                <c:ptCount val="3"/>
                <c:pt idx="0">
                  <c:v>0.92</c:v>
                </c:pt>
                <c:pt idx="1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9B-4DE7-803B-F59DF8B76FA1}"/>
            </c:ext>
          </c:extLst>
        </c:ser>
        <c:dLbls>
          <c:showVal val="1"/>
        </c:dLbls>
        <c:gapWidth val="65"/>
        <c:shape val="box"/>
        <c:axId val="141053952"/>
        <c:axId val="141055488"/>
        <c:axId val="0"/>
      </c:bar3DChart>
      <c:catAx>
        <c:axId val="14105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055488"/>
        <c:crosses val="autoZero"/>
        <c:auto val="1"/>
        <c:lblAlgn val="ctr"/>
        <c:lblOffset val="100"/>
      </c:catAx>
      <c:valAx>
        <c:axId val="141055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10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530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55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938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95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527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529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755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3114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69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76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852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32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29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6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240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406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12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90354E-EE14-405B-879E-F79CA1949407}" type="datetimeFigureOut">
              <a:rPr lang="el-GR" smtClean="0"/>
              <a:pPr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3362E9-A63C-4909-859A-651A8BD7D8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840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xmlns="" id="{92F811A7-E6E2-44C3-A99E-094BBC7EDB2F}"/>
              </a:ext>
            </a:extLst>
          </p:cNvPr>
          <p:cNvSpPr txBox="1">
            <a:spLocks/>
          </p:cNvSpPr>
          <p:nvPr/>
        </p:nvSpPr>
        <p:spPr>
          <a:xfrm>
            <a:off x="1737792" y="784895"/>
            <a:ext cx="7772400" cy="1948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Κανω ανακυκλωση προστατευω το περιβαλλον  αγαπω το πρασινο </a:t>
            </a:r>
          </a:p>
        </p:txBody>
      </p:sp>
      <p:sp>
        <p:nvSpPr>
          <p:cNvPr id="5" name="2 - Υπότιτλος">
            <a:extLst>
              <a:ext uri="{FF2B5EF4-FFF2-40B4-BE49-F238E27FC236}">
                <a16:creationId xmlns:a16="http://schemas.microsoft.com/office/drawing/2014/main" xmlns="" id="{BCE28263-C5EC-4668-9707-08FC59037539}"/>
              </a:ext>
            </a:extLst>
          </p:cNvPr>
          <p:cNvSpPr txBox="1">
            <a:spLocks/>
          </p:cNvSpPr>
          <p:nvPr/>
        </p:nvSpPr>
        <p:spPr>
          <a:xfrm>
            <a:off x="2590800" y="3695702"/>
            <a:ext cx="64008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rgbClr val="C00000"/>
                </a:solidFill>
              </a:rPr>
              <a:t>6</a:t>
            </a:r>
            <a:r>
              <a:rPr lang="el-GR" b="1" baseline="30000" dirty="0">
                <a:solidFill>
                  <a:srgbClr val="C00000"/>
                </a:solidFill>
              </a:rPr>
              <a:t>Ο</a:t>
            </a:r>
            <a:r>
              <a:rPr lang="el-GR" b="1" dirty="0">
                <a:solidFill>
                  <a:srgbClr val="C00000"/>
                </a:solidFill>
              </a:rPr>
              <a:t> Γυμνάσιο Λάρισας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Πρόγραμμα Περιβαλλοντικής  Εκπαίδευσης 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2022 - 2023</a:t>
            </a:r>
          </a:p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11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B504FC-266F-4996-B532-CD95394B0561}"/>
              </a:ext>
            </a:extLst>
          </p:cNvPr>
          <p:cNvSpPr txBox="1"/>
          <p:nvPr/>
        </p:nvSpPr>
        <p:spPr>
          <a:xfrm>
            <a:off x="1352550" y="257175"/>
            <a:ext cx="790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υλικά ανακυκλώνουμε στον μπλε κάδο ;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3C767368-E39A-4B41-8107-4A98D935A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4551687"/>
              </p:ext>
            </p:extLst>
          </p:nvPr>
        </p:nvGraphicFramePr>
        <p:xfrm>
          <a:off x="723899" y="979170"/>
          <a:ext cx="10067926" cy="502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74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917D849F-8EF7-4D8E-8A24-B1F1942B5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5144989"/>
              </p:ext>
            </p:extLst>
          </p:nvPr>
        </p:nvGraphicFramePr>
        <p:xfrm>
          <a:off x="1280160" y="1108709"/>
          <a:ext cx="9235440" cy="54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66C780-A461-4536-941C-875CA05BE860}"/>
              </a:ext>
            </a:extLst>
          </p:cNvPr>
          <p:cNvSpPr txBox="1"/>
          <p:nvPr/>
        </p:nvSpPr>
        <p:spPr>
          <a:xfrm>
            <a:off x="2771775" y="238125"/>
            <a:ext cx="547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κάνετε το τηγανισμένο λάδι ;</a:t>
            </a:r>
          </a:p>
        </p:txBody>
      </p:sp>
    </p:spTree>
    <p:extLst>
      <p:ext uri="{BB962C8B-B14F-4D97-AF65-F5344CB8AC3E}">
        <p14:creationId xmlns:p14="http://schemas.microsoft.com/office/powerpoint/2010/main" xmlns="" val="1302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5AB4F4DA-3940-46E1-B3CA-EF1EAC4DA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0014329"/>
              </p:ext>
            </p:extLst>
          </p:nvPr>
        </p:nvGraphicFramePr>
        <p:xfrm>
          <a:off x="1368742" y="1125855"/>
          <a:ext cx="9454515" cy="538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1F3AD7-6566-43B5-86FF-84AE13C58C97}"/>
              </a:ext>
            </a:extLst>
          </p:cNvPr>
          <p:cNvSpPr txBox="1"/>
          <p:nvPr/>
        </p:nvSpPr>
        <p:spPr>
          <a:xfrm>
            <a:off x="2771775" y="190500"/>
            <a:ext cx="705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Γνωρίζετε τι είναι το βιολογικό καύσιμο ;</a:t>
            </a:r>
          </a:p>
        </p:txBody>
      </p:sp>
    </p:spTree>
    <p:extLst>
      <p:ext uri="{BB962C8B-B14F-4D97-AF65-F5344CB8AC3E}">
        <p14:creationId xmlns:p14="http://schemas.microsoft.com/office/powerpoint/2010/main" xmlns="" val="9243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56D51B29-252D-41B8-9264-7A094B3BB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1765639"/>
              </p:ext>
            </p:extLst>
          </p:nvPr>
        </p:nvGraphicFramePr>
        <p:xfrm>
          <a:off x="471487" y="1152524"/>
          <a:ext cx="10491788" cy="515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CAE116-7932-4D87-ACA3-3712C1E8AF95}"/>
              </a:ext>
            </a:extLst>
          </p:cNvPr>
          <p:cNvSpPr txBox="1"/>
          <p:nvPr/>
        </p:nvSpPr>
        <p:spPr>
          <a:xfrm>
            <a:off x="2771775" y="190500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μπορεί να προσφέρει κάποιος στο 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κοινωνικό παντοπωλείο Λάρισας ;</a:t>
            </a:r>
          </a:p>
        </p:txBody>
      </p:sp>
    </p:spTree>
    <p:extLst>
      <p:ext uri="{BB962C8B-B14F-4D97-AF65-F5344CB8AC3E}">
        <p14:creationId xmlns:p14="http://schemas.microsoft.com/office/powerpoint/2010/main" xmlns="" val="36966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D70CF6-7AB9-41AE-A064-98FC1D2954A2}"/>
              </a:ext>
            </a:extLst>
          </p:cNvPr>
          <p:cNvSpPr txBox="1"/>
          <p:nvPr/>
        </p:nvSpPr>
        <p:spPr>
          <a:xfrm>
            <a:off x="1524000" y="200025"/>
            <a:ext cx="896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ανακύκλωση είναι σημαντική για το περιβάλλον ;</a:t>
            </a: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E696C544-8298-43F4-929D-72653E2C9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8947049"/>
              </p:ext>
            </p:extLst>
          </p:nvPr>
        </p:nvGraphicFramePr>
        <p:xfrm>
          <a:off x="5734050" y="1501139"/>
          <a:ext cx="6457950" cy="42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xmlns="" id="{634D6828-9FCF-40F8-AF9B-CD6F9EF13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4271167"/>
              </p:ext>
            </p:extLst>
          </p:nvPr>
        </p:nvGraphicFramePr>
        <p:xfrm>
          <a:off x="104775" y="1501139"/>
          <a:ext cx="5991225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882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D70CF6-7AB9-41AE-A064-98FC1D2954A2}"/>
              </a:ext>
            </a:extLst>
          </p:cNvPr>
          <p:cNvSpPr txBox="1"/>
          <p:nvPr/>
        </p:nvSpPr>
        <p:spPr>
          <a:xfrm>
            <a:off x="1362075" y="342900"/>
            <a:ext cx="874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ανακύκλωση είναι σημαντική για την οικονομία;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C9B07D02-0B1F-404F-A271-5BDF3D91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8091283"/>
              </p:ext>
            </p:extLst>
          </p:nvPr>
        </p:nvGraphicFramePr>
        <p:xfrm>
          <a:off x="-234315" y="948036"/>
          <a:ext cx="6330315" cy="425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A069C478-94B5-4C86-9B0D-0252FA667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1814331"/>
              </p:ext>
            </p:extLst>
          </p:nvPr>
        </p:nvGraphicFramePr>
        <p:xfrm>
          <a:off x="5962650" y="1101090"/>
          <a:ext cx="5734050" cy="416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29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2FC0E8-AC02-40F9-87D2-894E414D649D}"/>
              </a:ext>
            </a:extLst>
          </p:cNvPr>
          <p:cNvSpPr txBox="1"/>
          <p:nvPr/>
        </p:nvSpPr>
        <p:spPr>
          <a:xfrm>
            <a:off x="3773010" y="443883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Στοιχεία Έρευνας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12CBCB-D292-430E-9399-49C5080E6D06}"/>
              </a:ext>
            </a:extLst>
          </p:cNvPr>
          <p:cNvSpPr txBox="1"/>
          <p:nvPr/>
        </p:nvSpPr>
        <p:spPr>
          <a:xfrm>
            <a:off x="665825" y="1287263"/>
            <a:ext cx="1061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</a:rPr>
              <a:t>Την έρευνα πραγματοποίησαν οι μαθητές του Β5 στο οικογενειακό, φιλικό και συγγενικό τους περιβάλλον.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98E99F-1E1D-433B-909F-2DA0588F503B}"/>
              </a:ext>
            </a:extLst>
          </p:cNvPr>
          <p:cNvSpPr txBox="1"/>
          <p:nvPr/>
        </p:nvSpPr>
        <p:spPr>
          <a:xfrm>
            <a:off x="4003829" y="2115254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Στην έρευνα συμμετείχαν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3972E4-9D58-4EF0-B64D-2BDBFD16FB40}"/>
              </a:ext>
            </a:extLst>
          </p:cNvPr>
          <p:cNvSpPr txBox="1"/>
          <p:nvPr/>
        </p:nvSpPr>
        <p:spPr>
          <a:xfrm>
            <a:off x="2389232" y="3258105"/>
            <a:ext cx="2513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chemeClr val="bg1"/>
                </a:solidFill>
              </a:rPr>
              <a:t>Ενήλικες : 185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chemeClr val="bg1"/>
                </a:solidFill>
              </a:rPr>
              <a:t>Ανήλικοι : 50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xmlns="" id="{8FA174F5-21E5-4DBA-B795-25079CA1736D}"/>
              </a:ext>
            </a:extLst>
          </p:cNvPr>
          <p:cNvCxnSpPr>
            <a:cxnSpLocks/>
          </p:cNvCxnSpPr>
          <p:nvPr/>
        </p:nvCxnSpPr>
        <p:spPr>
          <a:xfrm flipV="1">
            <a:off x="5037646" y="3038382"/>
            <a:ext cx="896644" cy="390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xmlns="" id="{0C6D3B7C-89E6-4165-A9FB-93F8FCA27513}"/>
              </a:ext>
            </a:extLst>
          </p:cNvPr>
          <p:cNvCxnSpPr>
            <a:cxnSpLocks/>
          </p:cNvCxnSpPr>
          <p:nvPr/>
        </p:nvCxnSpPr>
        <p:spPr>
          <a:xfrm>
            <a:off x="5037646" y="3429000"/>
            <a:ext cx="896644" cy="359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D2E9DF-D630-4806-A56D-C7FEB257D770}"/>
              </a:ext>
            </a:extLst>
          </p:cNvPr>
          <p:cNvSpPr txBox="1"/>
          <p:nvPr/>
        </p:nvSpPr>
        <p:spPr>
          <a:xfrm>
            <a:off x="6096000" y="2772026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Άνδρες : 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31551D-503D-4ACE-AD20-B8BE72B66CF5}"/>
              </a:ext>
            </a:extLst>
          </p:cNvPr>
          <p:cNvSpPr txBox="1"/>
          <p:nvPr/>
        </p:nvSpPr>
        <p:spPr>
          <a:xfrm>
            <a:off x="6065232" y="353651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Γυναίκες : 103</a:t>
            </a:r>
          </a:p>
        </p:txBody>
      </p:sp>
    </p:spTree>
    <p:extLst>
      <p:ext uri="{BB962C8B-B14F-4D97-AF65-F5344CB8AC3E}">
        <p14:creationId xmlns:p14="http://schemas.microsoft.com/office/powerpoint/2010/main" xmlns="" val="522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7A4B2E-6FC4-41F6-847A-2E2BDDE2DA47}"/>
              </a:ext>
            </a:extLst>
          </p:cNvPr>
          <p:cNvSpPr txBox="1"/>
          <p:nvPr/>
        </p:nvSpPr>
        <p:spPr>
          <a:xfrm>
            <a:off x="2512381" y="292962"/>
            <a:ext cx="66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Το ερωτηματολόγιο είχε τις εξής ερωτήσεις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A5300-AE6F-4781-A434-E471FC4C8A6E}"/>
              </a:ext>
            </a:extLst>
          </p:cNvPr>
          <p:cNvSpPr txBox="1"/>
          <p:nvPr/>
        </p:nvSpPr>
        <p:spPr>
          <a:xfrm>
            <a:off x="843379" y="1376039"/>
            <a:ext cx="88665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Εσείς κάνετε ανακύκλωση ;Αν ναι, τι ανακυκλώνετε ;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Ποια υλικά μπορούμε να ανακυκλώσουμε ;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Ποια υλικά ανακυκλώνουμε στον μπλε κάδο ;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Τι κάνετε το τηγανισμένο λάδι ;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Γνωρίζετε τι είναι το βιολογικό καύσιμο;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Τι μπορεί να προσφέρει κάποιος στο Κοινωνικό Παντοπωλείο της Λάρισας ;</a:t>
            </a: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Η ανακύκλωση είναι σημαντική για το περιβάλλον ;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Η ανακύκλωση είναι σημαντική για την οικονομία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1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9608A9F9-9E23-43E3-B402-510134BFC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2837915"/>
              </p:ext>
            </p:extLst>
          </p:nvPr>
        </p:nvGraphicFramePr>
        <p:xfrm>
          <a:off x="330730" y="1074048"/>
          <a:ext cx="5670020" cy="368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93846E9D-532A-49FB-AFB5-1E506D498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5062955"/>
              </p:ext>
            </p:extLst>
          </p:nvPr>
        </p:nvGraphicFramePr>
        <p:xfrm>
          <a:off x="6315075" y="1074048"/>
          <a:ext cx="5467350" cy="368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D18E0E-6A76-4E96-B632-A9B9C033F7A1}"/>
              </a:ext>
            </a:extLst>
          </p:cNvPr>
          <p:cNvSpPr txBox="1"/>
          <p:nvPr/>
        </p:nvSpPr>
        <p:spPr>
          <a:xfrm>
            <a:off x="3568823" y="221942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Εσείς κάνετε ανακύκλωση ;</a:t>
            </a:r>
          </a:p>
        </p:txBody>
      </p:sp>
    </p:spTree>
    <p:extLst>
      <p:ext uri="{BB962C8B-B14F-4D97-AF65-F5344CB8AC3E}">
        <p14:creationId xmlns:p14="http://schemas.microsoft.com/office/powerpoint/2010/main" xmlns="" val="20358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xmlns="" id="{D3199957-03DC-48BA-A25D-7975932BF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0124390"/>
              </p:ext>
            </p:extLst>
          </p:nvPr>
        </p:nvGraphicFramePr>
        <p:xfrm>
          <a:off x="1314449" y="838200"/>
          <a:ext cx="9077326" cy="546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7D6CC8-906F-4DFF-960C-C47BE85638BC}"/>
              </a:ext>
            </a:extLst>
          </p:cNvPr>
          <p:cNvSpPr txBox="1"/>
          <p:nvPr/>
        </p:nvSpPr>
        <p:spPr>
          <a:xfrm>
            <a:off x="4247544" y="148709"/>
            <a:ext cx="326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ανακυκλώνετε ;</a:t>
            </a:r>
          </a:p>
        </p:txBody>
      </p:sp>
    </p:spTree>
    <p:extLst>
      <p:ext uri="{BB962C8B-B14F-4D97-AF65-F5344CB8AC3E}">
        <p14:creationId xmlns:p14="http://schemas.microsoft.com/office/powerpoint/2010/main" xmlns="" val="30870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537433-D615-4057-BD1C-32E27AEC5FF7}"/>
              </a:ext>
            </a:extLst>
          </p:cNvPr>
          <p:cNvSpPr txBox="1"/>
          <p:nvPr/>
        </p:nvSpPr>
        <p:spPr>
          <a:xfrm>
            <a:off x="4247544" y="148709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Τι ανακυκλώνετε ;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6F504E80-3A5F-4292-AACE-22505B48F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2703543"/>
              </p:ext>
            </p:extLst>
          </p:nvPr>
        </p:nvGraphicFramePr>
        <p:xfrm>
          <a:off x="1381126" y="671929"/>
          <a:ext cx="9610724" cy="56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19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48F9E2A6-0747-4ABC-9E2B-C46544335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976810"/>
              </p:ext>
            </p:extLst>
          </p:nvPr>
        </p:nvGraphicFramePr>
        <p:xfrm>
          <a:off x="1123950" y="1032510"/>
          <a:ext cx="9944100" cy="515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2F5624-9CEC-4751-A745-A26A38ACCA4A}"/>
              </a:ext>
            </a:extLst>
          </p:cNvPr>
          <p:cNvSpPr txBox="1"/>
          <p:nvPr/>
        </p:nvSpPr>
        <p:spPr>
          <a:xfrm>
            <a:off x="2104419" y="328940"/>
            <a:ext cx="751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υλικά μπορούμε να ανακυκλώσουμε;</a:t>
            </a:r>
          </a:p>
        </p:txBody>
      </p:sp>
    </p:spTree>
    <p:extLst>
      <p:ext uri="{BB962C8B-B14F-4D97-AF65-F5344CB8AC3E}">
        <p14:creationId xmlns:p14="http://schemas.microsoft.com/office/powerpoint/2010/main" xmlns="" val="31561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2F5624-9CEC-4751-A745-A26A38ACCA4A}"/>
              </a:ext>
            </a:extLst>
          </p:cNvPr>
          <p:cNvSpPr txBox="1"/>
          <p:nvPr/>
        </p:nvSpPr>
        <p:spPr>
          <a:xfrm>
            <a:off x="2094894" y="243959"/>
            <a:ext cx="751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υλικά μπορούμε να ανακυκλώσουμε;</a:t>
            </a: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52393E46-8378-411E-996B-3D0829608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118931"/>
              </p:ext>
            </p:extLst>
          </p:nvPr>
        </p:nvGraphicFramePr>
        <p:xfrm>
          <a:off x="1228725" y="862429"/>
          <a:ext cx="9620250" cy="550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23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C47283-3648-4AA9-AA2D-37C24C80D92A}"/>
              </a:ext>
            </a:extLst>
          </p:cNvPr>
          <p:cNvSpPr txBox="1"/>
          <p:nvPr/>
        </p:nvSpPr>
        <p:spPr>
          <a:xfrm>
            <a:off x="1162050" y="257175"/>
            <a:ext cx="790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υλικά ανακυκλώνουμε στον μπλε κάδο ;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9B12A9A9-A2BE-485A-9F57-DE4271B0F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6910971"/>
              </p:ext>
            </p:extLst>
          </p:nvPr>
        </p:nvGraphicFramePr>
        <p:xfrm>
          <a:off x="847725" y="986790"/>
          <a:ext cx="973455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19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Κομμάτ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249</Words>
  <Application>Microsoft Office PowerPoint</Application>
  <PresentationFormat>Προσαρμογή</PresentationFormat>
  <Paragraphs>67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Κομμάτι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ΔΗΜΗΤΡΑ ΜΠΟΥΡΑΖΑΝΑ</dc:creator>
  <cp:lastModifiedBy>A. Kostakis</cp:lastModifiedBy>
  <cp:revision>25</cp:revision>
  <dcterms:created xsi:type="dcterms:W3CDTF">2023-03-12T17:20:05Z</dcterms:created>
  <dcterms:modified xsi:type="dcterms:W3CDTF">2023-04-02T18:56:17Z</dcterms:modified>
</cp:coreProperties>
</file>