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312" r:id="rId5"/>
    <p:sldId id="310" r:id="rId6"/>
    <p:sldId id="313" r:id="rId7"/>
    <p:sldId id="315" r:id="rId8"/>
    <p:sldId id="277" r:id="rId9"/>
    <p:sldId id="316" r:id="rId10"/>
    <p:sldId id="317" r:id="rId11"/>
    <p:sldId id="318" r:id="rId12"/>
    <p:sldId id="319" r:id="rId13"/>
    <p:sldId id="320" r:id="rId14"/>
    <p:sldId id="263" r:id="rId15"/>
    <p:sldId id="321" r:id="rId16"/>
    <p:sldId id="322" r:id="rId17"/>
    <p:sldId id="323" r:id="rId18"/>
    <p:sldId id="267" r:id="rId19"/>
    <p:sldId id="324" r:id="rId20"/>
    <p:sldId id="325" r:id="rId21"/>
    <p:sldId id="326" r:id="rId22"/>
    <p:sldId id="329" r:id="rId23"/>
    <p:sldId id="327" r:id="rId24"/>
    <p:sldId id="331" r:id="rId25"/>
    <p:sldId id="332" r:id="rId26"/>
    <p:sldId id="333" r:id="rId27"/>
    <p:sldId id="334" r:id="rId28"/>
    <p:sldId id="335"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00"/>
    <a:srgbClr val="FF00FF"/>
    <a:srgbClr val="FF9933"/>
    <a:srgbClr val="990033"/>
    <a:srgbClr val="FFFF99"/>
    <a:srgbClr val="993300"/>
    <a:srgbClr val="663300"/>
    <a:srgbClr val="00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45484-035B-4A3B-9A28-4A02B716EB18}" type="datetimeFigureOut">
              <a:rPr lang="el-GR" smtClean="0"/>
              <a:pPr/>
              <a:t>15/12/2022</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FC7DC-728E-45A5-91A9-ED49C023FE6B}"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2DFC7DC-728E-45A5-91A9-ED49C023FE6B}" type="slidenum">
              <a:rPr lang="el-GR" smtClean="0"/>
              <a:pPr/>
              <a:t>1</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3F1D1C4-C2D9-4231-9FB2-B2D9D97AA41D}"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dirty="0"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15/12/2022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42CEA3-3058-4D43-AE35-B3DA76CB4003}" type="datetimeFigureOut">
              <a:rPr lang="el-GR" smtClean="0"/>
              <a:pPr/>
              <a:t>15/12/2022</a:t>
            </a:fld>
            <a:endParaRPr lang="el-GR" dirty="0"/>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dirty="0"/>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F1D1C4-C2D9-4231-9FB2-B2D9D97AA41D}"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908720"/>
            <a:ext cx="7772400" cy="1948776"/>
          </a:xfrm>
        </p:spPr>
        <p:txBody>
          <a:bodyPr>
            <a:normAutofit fontScale="90000"/>
          </a:bodyPr>
          <a:lstStyle/>
          <a:p>
            <a:r>
              <a:rPr lang="el-GR" sz="4000" dirty="0" smtClean="0">
                <a:solidFill>
                  <a:srgbClr val="FFFF00"/>
                </a:solidFill>
              </a:rPr>
              <a:t>Κανω ανακυκλωση προστατευω το περιβαλλον  αγαπω το πρασινο </a:t>
            </a:r>
            <a:endParaRPr lang="el-GR" sz="4000" dirty="0">
              <a:solidFill>
                <a:srgbClr val="FFFF00"/>
              </a:solidFill>
            </a:endParaRPr>
          </a:p>
        </p:txBody>
      </p:sp>
      <p:sp>
        <p:nvSpPr>
          <p:cNvPr id="3" name="2 - Υπότιτλος"/>
          <p:cNvSpPr>
            <a:spLocks noGrp="1"/>
          </p:cNvSpPr>
          <p:nvPr>
            <p:ph type="subTitle" idx="1"/>
          </p:nvPr>
        </p:nvSpPr>
        <p:spPr>
          <a:xfrm>
            <a:off x="1371600" y="3714752"/>
            <a:ext cx="6400800" cy="1785950"/>
          </a:xfrm>
        </p:spPr>
        <p:txBody>
          <a:bodyPr>
            <a:normAutofit fontScale="92500"/>
          </a:bodyPr>
          <a:lstStyle/>
          <a:p>
            <a:r>
              <a:rPr lang="el-GR" b="1" dirty="0" smtClean="0">
                <a:solidFill>
                  <a:srgbClr val="FF0000"/>
                </a:solidFill>
              </a:rPr>
              <a:t>6</a:t>
            </a:r>
            <a:r>
              <a:rPr lang="el-GR" b="1" baseline="30000" dirty="0" smtClean="0">
                <a:solidFill>
                  <a:srgbClr val="FF0000"/>
                </a:solidFill>
              </a:rPr>
              <a:t>Ο</a:t>
            </a:r>
            <a:r>
              <a:rPr lang="el-GR" b="1" dirty="0" smtClean="0">
                <a:solidFill>
                  <a:srgbClr val="FF0000"/>
                </a:solidFill>
              </a:rPr>
              <a:t> Γυμνάσιο Λάρισας</a:t>
            </a:r>
            <a:endParaRPr lang="en-US" b="1" dirty="0" smtClean="0">
              <a:solidFill>
                <a:srgbClr val="FF0000"/>
              </a:solidFill>
            </a:endParaRPr>
          </a:p>
          <a:p>
            <a:r>
              <a:rPr lang="el-GR" b="1" dirty="0" smtClean="0">
                <a:solidFill>
                  <a:srgbClr val="FF0000"/>
                </a:solidFill>
              </a:rPr>
              <a:t>Πρόγραμμα Περιβαλλοντικής  Εκπαίδευσης </a:t>
            </a:r>
          </a:p>
          <a:p>
            <a:r>
              <a:rPr lang="el-GR" b="1" dirty="0" smtClean="0">
                <a:solidFill>
                  <a:srgbClr val="FF0000"/>
                </a:solidFill>
              </a:rPr>
              <a:t>2022 - 2023</a:t>
            </a:r>
          </a:p>
          <a:p>
            <a:endParaRPr lang="el-G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1124744"/>
            <a:ext cx="3008313" cy="5472608"/>
          </a:xfrm>
        </p:spPr>
        <p:txBody>
          <a:bodyPr>
            <a:noAutofit/>
          </a:bodyPr>
          <a:lstStyle/>
          <a:p>
            <a:r>
              <a:rPr lang="el-GR" sz="1800" b="1" dirty="0" smtClean="0">
                <a:solidFill>
                  <a:srgbClr val="FFFF00"/>
                </a:solidFill>
              </a:rPr>
              <a:t>Σε κάποιους δήμους, κυρίως σε πλατείες, υπάρχουν κέντρα ανταποδοτικής ανακύκλωσης στα οποία συλλέγονται ξεχωριστά πλαστικά μπουκάλια, γυάλινα μπουκάλια, μεταλλικοί περιέκτες, χάρτινες συσκευασίες και ειδικά απορρίμματα όπως κινητά τηλέφωνα και μπαταρίες. </a:t>
            </a:r>
          </a:p>
          <a:p>
            <a:r>
              <a:rPr lang="el-GR" sz="1800" b="1" dirty="0" smtClean="0">
                <a:solidFill>
                  <a:srgbClr val="FFFF00"/>
                </a:solidFill>
              </a:rPr>
              <a:t>Με την ανακύκλωση των απορριμμάτων τους στο σύστημα αυτό οι πολίτες είτε κερδίζουν εκπτωτικά κουπόνια είτε κάνουν δωρεά το   χρηματικό ποσό υπέρ κοινωνικών σκοπών.</a:t>
            </a:r>
          </a:p>
          <a:p>
            <a:endParaRPr lang="el-GR" sz="1800" dirty="0"/>
          </a:p>
        </p:txBody>
      </p:sp>
      <p:sp>
        <p:nvSpPr>
          <p:cNvPr id="6" name="5 - Τίτλος"/>
          <p:cNvSpPr>
            <a:spLocks noGrp="1"/>
          </p:cNvSpPr>
          <p:nvPr>
            <p:ph type="title"/>
          </p:nvPr>
        </p:nvSpPr>
        <p:spPr>
          <a:xfrm>
            <a:off x="323528" y="764704"/>
            <a:ext cx="3008313" cy="648072"/>
          </a:xfrm>
        </p:spPr>
        <p:txBody>
          <a:bodyPr>
            <a:normAutofit fontScale="90000"/>
          </a:bodyPr>
          <a:lstStyle/>
          <a:p>
            <a:pPr lvl="0" algn="ctr"/>
            <a:r>
              <a:rPr lang="el-GR" dirty="0" smtClean="0">
                <a:solidFill>
                  <a:srgbClr val="800000"/>
                </a:solidFill>
              </a:rPr>
              <a:t>Κέντρα Ανταποδοτικής Ανακύκλωσης </a:t>
            </a:r>
            <a:r>
              <a:rPr lang="el-GR" dirty="0" smtClean="0">
                <a:solidFill>
                  <a:srgbClr val="002060"/>
                </a:solidFill>
              </a:rPr>
              <a:t/>
            </a:r>
            <a:br>
              <a:rPr lang="el-GR" dirty="0" smtClean="0">
                <a:solidFill>
                  <a:srgbClr val="002060"/>
                </a:solidFill>
              </a:rPr>
            </a:br>
            <a:endParaRPr lang="el-GR"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254500" y="1484784"/>
            <a:ext cx="3989908" cy="38884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2132856"/>
            <a:ext cx="3008313" cy="3993307"/>
          </a:xfrm>
        </p:spPr>
        <p:txBody>
          <a:bodyPr>
            <a:normAutofit/>
          </a:bodyPr>
          <a:lstStyle/>
          <a:p>
            <a:pPr algn="ctr"/>
            <a:r>
              <a:rPr lang="el-GR" sz="2400" dirty="0" smtClean="0">
                <a:solidFill>
                  <a:srgbClr val="663300"/>
                </a:solidFill>
              </a:rPr>
              <a:t>Σε κάποιες περιοχές υπάρχουν τοποθετημένοι κίτρινοι κώδωνες για τη συλλογή έντυπου χαρτιού και χάρτινων συσκευασιών χωρητικότητας 3,3 m3. </a:t>
            </a:r>
            <a:endParaRPr lang="el-GR" sz="2400" dirty="0">
              <a:solidFill>
                <a:srgbClr val="663300"/>
              </a:solidFill>
            </a:endParaRPr>
          </a:p>
        </p:txBody>
      </p:sp>
      <p:sp>
        <p:nvSpPr>
          <p:cNvPr id="6" name="5 - Τίτλος"/>
          <p:cNvSpPr>
            <a:spLocks noGrp="1"/>
          </p:cNvSpPr>
          <p:nvPr>
            <p:ph type="title"/>
          </p:nvPr>
        </p:nvSpPr>
        <p:spPr>
          <a:xfrm>
            <a:off x="457200" y="476672"/>
            <a:ext cx="3008313" cy="958428"/>
          </a:xfrm>
        </p:spPr>
        <p:txBody>
          <a:bodyPr>
            <a:normAutofit/>
          </a:bodyPr>
          <a:lstStyle/>
          <a:p>
            <a:pPr lvl="0" algn="ctr"/>
            <a:r>
              <a:rPr lang="el-GR" b="1" dirty="0" smtClean="0">
                <a:solidFill>
                  <a:srgbClr val="663300"/>
                </a:solidFill>
              </a:rPr>
              <a:t>Κώδωνες συλλογής χαρτιού </a:t>
            </a:r>
            <a:endParaRPr lang="el-GR" dirty="0">
              <a:solidFill>
                <a:srgbClr val="663300"/>
              </a:solidFill>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4254500" y="1484784"/>
            <a:ext cx="3752850" cy="41044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2132857"/>
            <a:ext cx="3008313" cy="3240360"/>
          </a:xfrm>
        </p:spPr>
        <p:txBody>
          <a:bodyPr>
            <a:normAutofit/>
          </a:bodyPr>
          <a:lstStyle/>
          <a:p>
            <a:pPr algn="ctr"/>
            <a:r>
              <a:rPr lang="el-GR" sz="2400" b="1" dirty="0" smtClean="0">
                <a:solidFill>
                  <a:schemeClr val="accent5">
                    <a:lumMod val="50000"/>
                  </a:schemeClr>
                </a:solidFill>
              </a:rPr>
              <a:t>Παρόμοιοι με τους κώδωνες χαρτιού είναι και οι κώδωνες συλλογής γυαλιού που βρίσκονται συνήθως σε κεντρικά σημεία των πόλεων.      </a:t>
            </a:r>
          </a:p>
          <a:p>
            <a:pPr algn="ctr"/>
            <a:endParaRPr lang="el-GR" sz="2400" b="1" dirty="0">
              <a:solidFill>
                <a:schemeClr val="accent5">
                  <a:lumMod val="50000"/>
                </a:schemeClr>
              </a:solidFill>
            </a:endParaRPr>
          </a:p>
        </p:txBody>
      </p:sp>
      <p:sp>
        <p:nvSpPr>
          <p:cNvPr id="6" name="5 - Τίτλος"/>
          <p:cNvSpPr>
            <a:spLocks noGrp="1"/>
          </p:cNvSpPr>
          <p:nvPr>
            <p:ph type="title"/>
          </p:nvPr>
        </p:nvSpPr>
        <p:spPr>
          <a:xfrm>
            <a:off x="457200" y="548680"/>
            <a:ext cx="3008313" cy="1152128"/>
          </a:xfrm>
        </p:spPr>
        <p:txBody>
          <a:bodyPr>
            <a:normAutofit/>
          </a:bodyPr>
          <a:lstStyle/>
          <a:p>
            <a:pPr algn="ctr"/>
            <a:r>
              <a:rPr lang="el-GR" b="1" dirty="0" smtClean="0">
                <a:solidFill>
                  <a:srgbClr val="0000FF"/>
                </a:solidFill>
              </a:rPr>
              <a:t>Κώδωνες συλλογής γυαλιού </a:t>
            </a:r>
            <a:r>
              <a:rPr lang="el-GR" dirty="0" smtClean="0">
                <a:solidFill>
                  <a:srgbClr val="0000FF"/>
                </a:solidFill>
              </a:rPr>
              <a:t/>
            </a:r>
            <a:br>
              <a:rPr lang="el-GR" dirty="0" smtClean="0">
                <a:solidFill>
                  <a:srgbClr val="0000FF"/>
                </a:solidFill>
              </a:rPr>
            </a:br>
            <a:endParaRPr lang="el-GR" dirty="0">
              <a:solidFill>
                <a:srgbClr val="0000FF"/>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355976" y="1196752"/>
            <a:ext cx="3960440" cy="39604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1124744"/>
            <a:ext cx="3754760" cy="5112568"/>
          </a:xfrm>
        </p:spPr>
        <p:txBody>
          <a:bodyPr>
            <a:noAutofit/>
          </a:bodyPr>
          <a:lstStyle/>
          <a:p>
            <a:pPr algn="ctr"/>
            <a:r>
              <a:rPr lang="el-GR" sz="1800" b="1" dirty="0" smtClean="0">
                <a:solidFill>
                  <a:srgbClr val="FFFF99"/>
                </a:solidFill>
              </a:rPr>
              <a:t>Οι δήμοι έχουν ξεκινήσει συνεργασία με συστήματα ανακύκλωσης ηλεκτρικού και ηλεκτρονικού υλικού. </a:t>
            </a:r>
            <a:endParaRPr lang="en-US" sz="1800" b="1" dirty="0" smtClean="0">
              <a:solidFill>
                <a:srgbClr val="FFFF99"/>
              </a:solidFill>
            </a:endParaRPr>
          </a:p>
          <a:p>
            <a:pPr algn="ctr"/>
            <a:r>
              <a:rPr lang="el-GR" sz="1800" b="1" dirty="0" smtClean="0">
                <a:solidFill>
                  <a:srgbClr val="FFFF99"/>
                </a:solidFill>
              </a:rPr>
              <a:t>Για μικρού τύπου ηλεκτρικές συσκευές υπάρχουν ειδικοί κάδοι σε επιλεγμένα σημεία. </a:t>
            </a:r>
            <a:endParaRPr lang="en-US" sz="1800" b="1" dirty="0" smtClean="0">
              <a:solidFill>
                <a:srgbClr val="FFFF99"/>
              </a:solidFill>
            </a:endParaRPr>
          </a:p>
          <a:p>
            <a:pPr algn="ctr"/>
            <a:r>
              <a:rPr lang="el-GR" sz="1800" b="1" dirty="0" smtClean="0">
                <a:solidFill>
                  <a:srgbClr val="FFFF99"/>
                </a:solidFill>
              </a:rPr>
              <a:t>Για μεγάλες ηλεκτρικές συσκευές (π.χ. πλυντήρια, ψυγεία, κουζίνες) οι δημότες πρέπει να απευθύνονται στους αρμόδιους καθαριότητας του δήμου τους ώστε τα εν</a:t>
            </a:r>
            <a:r>
              <a:rPr lang="en-US" sz="1800" b="1" dirty="0" smtClean="0">
                <a:solidFill>
                  <a:srgbClr val="FFFF99"/>
                </a:solidFill>
              </a:rPr>
              <a:t> </a:t>
            </a:r>
            <a:r>
              <a:rPr lang="el-GR" sz="1800" b="1" dirty="0" smtClean="0">
                <a:solidFill>
                  <a:srgbClr val="FFFF99"/>
                </a:solidFill>
              </a:rPr>
              <a:t>λόγω αντικείμενα να περισυλλέγονται από τα συνεργεία του δήμου. </a:t>
            </a:r>
            <a:endParaRPr lang="en-US" sz="1800" b="1" dirty="0" smtClean="0">
              <a:solidFill>
                <a:srgbClr val="FFFF99"/>
              </a:solidFill>
            </a:endParaRPr>
          </a:p>
          <a:p>
            <a:pPr algn="ctr"/>
            <a:r>
              <a:rPr lang="el-GR" sz="1800" b="1" dirty="0" smtClean="0">
                <a:solidFill>
                  <a:srgbClr val="FFFF99"/>
                </a:solidFill>
              </a:rPr>
              <a:t>Είναι σημαντικό, οι συσκευές να απορρίπτονται με προσοχή , ώστε να μην σπάσουν και να εμποδιστεί η διαρροή επικίνδυνων ουσιών στο περιβάλλον</a:t>
            </a:r>
            <a:r>
              <a:rPr lang="el-GR" sz="1800" dirty="0" smtClean="0"/>
              <a:t>. </a:t>
            </a:r>
            <a:endParaRPr lang="el-GR" sz="1800" b="1" dirty="0">
              <a:solidFill>
                <a:schemeClr val="accent5">
                  <a:lumMod val="50000"/>
                </a:schemeClr>
              </a:solidFill>
            </a:endParaRPr>
          </a:p>
        </p:txBody>
      </p:sp>
      <p:sp>
        <p:nvSpPr>
          <p:cNvPr id="6" name="5 - Τίτλος"/>
          <p:cNvSpPr>
            <a:spLocks noGrp="1"/>
          </p:cNvSpPr>
          <p:nvPr>
            <p:ph type="title"/>
          </p:nvPr>
        </p:nvSpPr>
        <p:spPr>
          <a:xfrm>
            <a:off x="457200" y="404664"/>
            <a:ext cx="3008313" cy="936104"/>
          </a:xfrm>
        </p:spPr>
        <p:txBody>
          <a:bodyPr>
            <a:normAutofit fontScale="90000"/>
          </a:bodyPr>
          <a:lstStyle/>
          <a:p>
            <a:pPr lvl="0" algn="ctr"/>
            <a:r>
              <a:rPr lang="el-GR" b="1" dirty="0" smtClean="0">
                <a:solidFill>
                  <a:srgbClr val="92D050"/>
                </a:solidFill>
              </a:rPr>
              <a:t>Ανακύκλωση ηλεκτρικού και ηλεκτρονικού υλικού  </a:t>
            </a:r>
            <a:r>
              <a:rPr lang="el-GR" dirty="0" smtClean="0">
                <a:solidFill>
                  <a:srgbClr val="92D050"/>
                </a:solidFill>
              </a:rPr>
              <a:t/>
            </a:r>
            <a:br>
              <a:rPr lang="el-GR" dirty="0" smtClean="0">
                <a:solidFill>
                  <a:srgbClr val="92D050"/>
                </a:solidFill>
              </a:rPr>
            </a:br>
            <a:endParaRPr lang="el-GR" dirty="0">
              <a:solidFill>
                <a:srgbClr val="92D05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788024" y="1484784"/>
            <a:ext cx="3240360" cy="41044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FFFF99"/>
                </a:solidFill>
              </a:rPr>
              <a:t>Ανακύκλωση ηλεκτρονικών  υπολογιστών </a:t>
            </a:r>
            <a:endParaRPr lang="el-GR" sz="3200" dirty="0">
              <a:solidFill>
                <a:srgbClr val="FFFF99"/>
              </a:solidFill>
            </a:endParaRPr>
          </a:p>
        </p:txBody>
      </p:sp>
      <p:sp>
        <p:nvSpPr>
          <p:cNvPr id="5" name="4 - Θέση περιεχομένου"/>
          <p:cNvSpPr>
            <a:spLocks noGrp="1"/>
          </p:cNvSpPr>
          <p:nvPr>
            <p:ph idx="1"/>
          </p:nvPr>
        </p:nvSpPr>
        <p:spPr/>
        <p:txBody>
          <a:bodyPr>
            <a:normAutofit fontScale="77500" lnSpcReduction="20000"/>
          </a:bodyPr>
          <a:lstStyle/>
          <a:p>
            <a:r>
              <a:rPr lang="el-GR" dirty="0" smtClean="0">
                <a:solidFill>
                  <a:srgbClr val="0000FF"/>
                </a:solidFill>
              </a:rPr>
              <a:t>Επίσης, τα τελευταία χρόνια με την ταχεία εξάπλωση της τεχνολογίας στον κλάδο των ηλεκτρονικών υπολογιστών έχει αναπτυχθεί και το κομμάτι της ανακύκλωσής τους. Οι υπολογιστές και τα επιμέρους μέρη τους (πληκτρολόγια, ηχεία, ποντίκια κ.λπ.) τοποθετούνται και αυτά στους ειδικούς κάδους ανακύκλωσης μικρών ηλεκτρικών συσκευών. Δεν είναι όμως λίγες και οι φορές που πανεπιστημιακά και τεχνολογικά ιδρύματα διοργανώνουν τη συλλογή παλαιών ηλεκτρονικών υπολογιστών συγκεντρώνοντας πολύ μεγάλες ποσότητες.</a:t>
            </a:r>
            <a:endParaRPr lang="en-US" dirty="0" smtClean="0">
              <a:solidFill>
                <a:srgbClr val="0000FF"/>
              </a:solidFill>
            </a:endParaRPr>
          </a:p>
          <a:p>
            <a:r>
              <a:rPr lang="el-GR" dirty="0" smtClean="0">
                <a:solidFill>
                  <a:srgbClr val="0000FF"/>
                </a:solidFill>
              </a:rPr>
              <a:t>Τα παλιά κινητά και όλα τα αξεσουάρ τους ανακυκλώνονται και αυτά και μπορείτε να τα τοποθετήσετε είτε στους ειδικούς κάδους ανακύκλωσης μικρών ηλεκτρικών συσκευών είτε στα κέντρα ανταποδοτικής ανακύκλωσης είτε σε καταστήματα κινητής τηλεφωνίας που συνήθως έχουν ειδικές στήλες απόρριψης καλωδίων, φορτιστών, αξεσουάρ και κινητών</a:t>
            </a:r>
          </a:p>
          <a:p>
            <a:pPr>
              <a:buNone/>
            </a:pPr>
            <a:endParaRPr lang="el-GR" dirty="0" smtClean="0">
              <a:solidFill>
                <a:srgbClr val="0000FF"/>
              </a:solidFill>
            </a:endParaRP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1628800"/>
            <a:ext cx="4114800" cy="4752528"/>
          </a:xfrm>
        </p:spPr>
        <p:txBody>
          <a:bodyPr>
            <a:noAutofit/>
          </a:bodyPr>
          <a:lstStyle/>
          <a:p>
            <a:pPr algn="ctr"/>
            <a:r>
              <a:rPr lang="el-GR" sz="1800" dirty="0" smtClean="0">
                <a:solidFill>
                  <a:srgbClr val="990033"/>
                </a:solidFill>
              </a:rPr>
              <a:t>Κάθε μπαταρία έχει ένα "κύκλο ζωής". Ξεκινάει από το εργοστάσιο κατασκευής της και καταλήγει στον τελικό της χρήστη. </a:t>
            </a:r>
          </a:p>
          <a:p>
            <a:pPr algn="ctr"/>
            <a:r>
              <a:rPr lang="el-GR" sz="1800" dirty="0" smtClean="0">
                <a:solidFill>
                  <a:srgbClr val="990033"/>
                </a:solidFill>
              </a:rPr>
              <a:t>Όταν η μπαταρία αδειάσει και την πετάξουμε στα σκουπίδια διακόπτουμε τον κύκλο ζωής της, χάνουμε πολύτιμες πρώτες ύλες και κατά συνέπεια ενέργεια, ενώ κάποια στοιχεία της μπορούν να περάσουν στον υδροφόρο ορίζοντα με επικίνδυνες επιπτώσεις για την υγεία του ανθρώπου.</a:t>
            </a:r>
          </a:p>
          <a:p>
            <a:pPr algn="ctr"/>
            <a:r>
              <a:rPr lang="el-GR" sz="1800" dirty="0" smtClean="0">
                <a:solidFill>
                  <a:srgbClr val="990033"/>
                </a:solidFill>
              </a:rPr>
              <a:t> Αντίθετα, αν ρίξουμε την άδεια μπαταρία στους κάδους συλλογής, ο "κύκλος ζωής" της μπαταρίας συνεχίζεται, τα βασικά στοιχεία της ανακυκλώνονται για να καταλήξουν στην παραγωγή νέων μπαταριών ή άλλων προϊόντων.</a:t>
            </a:r>
            <a:endParaRPr lang="el-GR" sz="1800" b="1" dirty="0">
              <a:solidFill>
                <a:srgbClr val="990033"/>
              </a:solidFill>
            </a:endParaRPr>
          </a:p>
        </p:txBody>
      </p:sp>
      <p:sp>
        <p:nvSpPr>
          <p:cNvPr id="6" name="5 - Τίτλος"/>
          <p:cNvSpPr>
            <a:spLocks noGrp="1"/>
          </p:cNvSpPr>
          <p:nvPr>
            <p:ph type="title"/>
          </p:nvPr>
        </p:nvSpPr>
        <p:spPr>
          <a:xfrm>
            <a:off x="457200" y="620688"/>
            <a:ext cx="3008313" cy="1440160"/>
          </a:xfrm>
        </p:spPr>
        <p:txBody>
          <a:bodyPr>
            <a:normAutofit/>
          </a:bodyPr>
          <a:lstStyle/>
          <a:p>
            <a:pPr algn="ctr"/>
            <a:r>
              <a:rPr lang="el-GR" b="1" dirty="0" smtClean="0">
                <a:solidFill>
                  <a:srgbClr val="FFFF99"/>
                </a:solidFill>
              </a:rPr>
              <a:t>Ανακύκλωση μπαταριών </a:t>
            </a:r>
            <a:r>
              <a:rPr lang="el-GR" dirty="0" smtClean="0">
                <a:solidFill>
                  <a:srgbClr val="FFFF99"/>
                </a:solidFill>
              </a:rPr>
              <a:t/>
            </a:r>
            <a:br>
              <a:rPr lang="el-GR" dirty="0" smtClean="0">
                <a:solidFill>
                  <a:srgbClr val="FFFF99"/>
                </a:solidFill>
              </a:rPr>
            </a:br>
            <a:r>
              <a:rPr lang="el-GR" dirty="0" smtClean="0">
                <a:solidFill>
                  <a:srgbClr val="FFFF99"/>
                </a:solidFill>
              </a:rPr>
              <a:t/>
            </a:r>
            <a:br>
              <a:rPr lang="el-GR" dirty="0" smtClean="0">
                <a:solidFill>
                  <a:srgbClr val="FFFF99"/>
                </a:solidFill>
              </a:rPr>
            </a:br>
            <a:endParaRPr lang="el-GR" dirty="0">
              <a:solidFill>
                <a:srgbClr val="FFFF99"/>
              </a:solidFill>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5148064" y="1556792"/>
            <a:ext cx="3384376" cy="424847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1484784"/>
            <a:ext cx="4114800" cy="4680520"/>
          </a:xfrm>
        </p:spPr>
        <p:txBody>
          <a:bodyPr>
            <a:noAutofit/>
          </a:bodyPr>
          <a:lstStyle/>
          <a:p>
            <a:pPr algn="ctr"/>
            <a:r>
              <a:rPr lang="el-GR" sz="1800" dirty="0" smtClean="0">
                <a:solidFill>
                  <a:srgbClr val="002060"/>
                </a:solidFill>
              </a:rPr>
              <a:t>Σε ειδικούς κάδους συνήθως σε καταστήματα πώλησης  φωτιστικών, μπορεί ο κάθε ενδιαφερόμενος να αφήσει προς ανακύκλωση φωτιστικά και λαμπτήρες.</a:t>
            </a:r>
          </a:p>
          <a:p>
            <a:pPr algn="ctr"/>
            <a:r>
              <a:rPr lang="el-GR" sz="1800" dirty="0" smtClean="0">
                <a:solidFill>
                  <a:srgbClr val="002060"/>
                </a:solidFill>
              </a:rPr>
              <a:t> Όλα τα είδη φωτιστικών ανακυκλώνονται και από τα υλικά τους προκύπτουν μέταλλα σιδηρούχα, χαλκός, αλουμίνιο, γυαλί, πλαστικό κ.λπ. τα οποία επαναχρησιμοποιούνται σε πολύ μεγάλο ποσοστό. </a:t>
            </a:r>
          </a:p>
          <a:p>
            <a:pPr algn="ctr"/>
            <a:r>
              <a:rPr lang="el-GR" sz="1800" dirty="0" smtClean="0">
                <a:solidFill>
                  <a:srgbClr val="002060"/>
                </a:solidFill>
              </a:rPr>
              <a:t>Τα προϊόντα ειδικής διαχείρισης που προκύπτουν προωθούνται σε ειδικά αδειοδοτημένες εταιρίες για την περαιτέρω επεξεργασία.</a:t>
            </a:r>
            <a:endParaRPr lang="el-GR" sz="1800" b="1" dirty="0">
              <a:solidFill>
                <a:srgbClr val="002060"/>
              </a:solidFill>
            </a:endParaRPr>
          </a:p>
        </p:txBody>
      </p:sp>
      <p:sp>
        <p:nvSpPr>
          <p:cNvPr id="6" name="5 - Τίτλος"/>
          <p:cNvSpPr>
            <a:spLocks noGrp="1"/>
          </p:cNvSpPr>
          <p:nvPr>
            <p:ph type="title"/>
          </p:nvPr>
        </p:nvSpPr>
        <p:spPr>
          <a:xfrm>
            <a:off x="755576" y="980728"/>
            <a:ext cx="3528392" cy="864096"/>
          </a:xfrm>
        </p:spPr>
        <p:txBody>
          <a:bodyPr>
            <a:normAutofit fontScale="90000"/>
          </a:bodyPr>
          <a:lstStyle/>
          <a:p>
            <a:pPr lvl="0" algn="ctr"/>
            <a:r>
              <a:rPr lang="el-GR" b="1" dirty="0" smtClean="0">
                <a:solidFill>
                  <a:srgbClr val="FFFF99"/>
                </a:solidFill>
              </a:rPr>
              <a:t>Ανακύκλωση φωτιστικών και λαμπτήρων </a:t>
            </a:r>
            <a:r>
              <a:rPr lang="el-GR" dirty="0" smtClean="0">
                <a:solidFill>
                  <a:srgbClr val="FFFF99"/>
                </a:solidFill>
              </a:rPr>
              <a:t/>
            </a:r>
            <a:br>
              <a:rPr lang="el-GR" dirty="0" smtClean="0">
                <a:solidFill>
                  <a:srgbClr val="FFFF99"/>
                </a:solidFill>
              </a:rPr>
            </a:br>
            <a:r>
              <a:rPr lang="el-GR" dirty="0" smtClean="0">
                <a:solidFill>
                  <a:srgbClr val="FFFF99"/>
                </a:solidFill>
              </a:rPr>
              <a:t/>
            </a:r>
            <a:br>
              <a:rPr lang="el-GR" dirty="0" smtClean="0">
                <a:solidFill>
                  <a:srgbClr val="FFFF99"/>
                </a:solidFill>
              </a:rPr>
            </a:br>
            <a:endParaRPr lang="el-GR" dirty="0">
              <a:solidFill>
                <a:srgbClr val="FFFF99"/>
              </a:solidFill>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5148064" y="2132856"/>
            <a:ext cx="3240360" cy="3600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1268760"/>
            <a:ext cx="3754760" cy="4896544"/>
          </a:xfrm>
        </p:spPr>
        <p:txBody>
          <a:bodyPr>
            <a:noAutofit/>
          </a:bodyPr>
          <a:lstStyle/>
          <a:p>
            <a:pPr algn="ctr"/>
            <a:r>
              <a:rPr lang="el-GR" sz="1800" b="1" dirty="0" smtClean="0">
                <a:solidFill>
                  <a:srgbClr val="006600"/>
                </a:solidFill>
              </a:rPr>
              <a:t>Τα παλιά, φθαρμένα ελαστικά αυτοκινήτων θα χρησιμοποιούνται πλέον και στην Ελλάδα για την κατασκευή ασφαλτικών και δρόμων δίνοντας λύση στο πρόβλημα της απόρριψης παλαιών ελαστικών αλλά και σε αυτό της φθοράς του οδοστρώματος.</a:t>
            </a:r>
            <a:endParaRPr lang="en-US" sz="1800" b="1" dirty="0" smtClean="0">
              <a:solidFill>
                <a:srgbClr val="006600"/>
              </a:solidFill>
            </a:endParaRPr>
          </a:p>
          <a:p>
            <a:pPr algn="ctr"/>
            <a:r>
              <a:rPr lang="el-GR" sz="1800" b="1" dirty="0" smtClean="0">
                <a:solidFill>
                  <a:srgbClr val="006600"/>
                </a:solidFill>
              </a:rPr>
              <a:t> Η μέθοδος εφαρμόζεται ήδη σε χώρες όπως η Αμερική, η Δανία, η Νορβηγία κι η Σουηδία αλλά και στις γειτονικές μας Ρουμανία και Τουρκία, όπου οι δρόμοι φτιάχνονται με ένα πρωτοποριακό υλικό οδοποιίας, για το οποίο έχουν χρησιμοποιηθεί και ανακυκλωμένα λάστιχα φορτηγών. </a:t>
            </a:r>
            <a:endParaRPr lang="el-GR" sz="1800" b="1" dirty="0">
              <a:solidFill>
                <a:srgbClr val="006600"/>
              </a:solidFill>
            </a:endParaRPr>
          </a:p>
        </p:txBody>
      </p:sp>
      <p:sp>
        <p:nvSpPr>
          <p:cNvPr id="6" name="5 - Τίτλος"/>
          <p:cNvSpPr>
            <a:spLocks noGrp="1"/>
          </p:cNvSpPr>
          <p:nvPr>
            <p:ph type="title"/>
          </p:nvPr>
        </p:nvSpPr>
        <p:spPr>
          <a:xfrm>
            <a:off x="755576" y="332656"/>
            <a:ext cx="3024336" cy="1008112"/>
          </a:xfrm>
        </p:spPr>
        <p:txBody>
          <a:bodyPr>
            <a:normAutofit fontScale="90000"/>
          </a:bodyPr>
          <a:lstStyle/>
          <a:p>
            <a:pPr lvl="0" algn="ctr"/>
            <a:r>
              <a:rPr lang="el-GR" b="1" dirty="0" smtClean="0"/>
              <a:t>Ανακύκλωση λάστιχων αυτοκινήτων </a:t>
            </a:r>
            <a:r>
              <a:rPr lang="el-GR" dirty="0" smtClean="0"/>
              <a:t/>
            </a:r>
            <a:br>
              <a:rPr lang="el-GR" dirty="0" smtClean="0"/>
            </a:br>
            <a:r>
              <a:rPr lang="el-GR" b="1" dirty="0" smtClean="0"/>
              <a:t> </a:t>
            </a:r>
            <a:endParaRPr lang="el-GR"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5004048" y="1916832"/>
            <a:ext cx="3365252" cy="38164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6">
                    <a:lumMod val="60000"/>
                    <a:lumOff val="40000"/>
                  </a:schemeClr>
                </a:solidFill>
              </a:rPr>
              <a:t>Πλεονεκτήματα της μεθόδου </a:t>
            </a:r>
            <a:endParaRPr lang="el-GR" dirty="0">
              <a:solidFill>
                <a:schemeClr val="accent6">
                  <a:lumMod val="60000"/>
                  <a:lumOff val="40000"/>
                </a:schemeClr>
              </a:solidFill>
            </a:endParaRPr>
          </a:p>
        </p:txBody>
      </p:sp>
      <p:sp>
        <p:nvSpPr>
          <p:cNvPr id="5" name="4 - Θέση περιεχομένου"/>
          <p:cNvSpPr>
            <a:spLocks noGrp="1"/>
          </p:cNvSpPr>
          <p:nvPr>
            <p:ph idx="1"/>
          </p:nvPr>
        </p:nvSpPr>
        <p:spPr/>
        <p:txBody>
          <a:bodyPr>
            <a:normAutofit fontScale="92500" lnSpcReduction="20000"/>
          </a:bodyPr>
          <a:lstStyle/>
          <a:p>
            <a:pPr algn="just"/>
            <a:r>
              <a:rPr lang="el-GR" dirty="0" smtClean="0">
                <a:solidFill>
                  <a:srgbClr val="990033"/>
                </a:solidFill>
              </a:rPr>
              <a:t>Το υλικό εμφανίζει ελάχιστες φθορές για διάστημα 30-40 ετών, είναι φθηνότερο κατά 12% σε σχέση με την άσφαλτο, ενώ ένα από τα βασικά συστατικά του είναι οι ίνες χάλυβα, από παλιά λάστιχα αυτοκινήτων και φορτηγών. </a:t>
            </a:r>
          </a:p>
          <a:p>
            <a:pPr algn="just"/>
            <a:r>
              <a:rPr lang="el-GR" dirty="0" smtClean="0">
                <a:solidFill>
                  <a:srgbClr val="990033"/>
                </a:solidFill>
              </a:rPr>
              <a:t>Μεταξύ των άλλων, το νέο υλικό υπολογίζεται ότι μειώνει κατά 10% και την κατανάλωση καυσίμων από τα διερχόμενα αυτοκίνητα.</a:t>
            </a:r>
          </a:p>
          <a:p>
            <a:pPr algn="just"/>
            <a:r>
              <a:rPr lang="el-GR" dirty="0" smtClean="0">
                <a:solidFill>
                  <a:srgbClr val="990033"/>
                </a:solidFill>
              </a:rPr>
              <a:t> Παράλληλα, το υλικό μπορεί ακόμα και να περιορίσει την ηχορύπανση των αυτοκινήτων, καθώς έρευνες έχουν δείξει ότι τα ντεσιμπέλ που παράγονται από την κίνηση στο οδόστρωμα μπορεί να μειωθούν μέχρι και 30%.</a:t>
            </a:r>
          </a:p>
          <a:p>
            <a:pPr algn="just"/>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Τι συμβαίνει στην χώρα μας </a:t>
            </a:r>
            <a:endParaRPr lang="el-GR" dirty="0">
              <a:solidFill>
                <a:srgbClr val="FF0000"/>
              </a:solidFill>
            </a:endParaRPr>
          </a:p>
        </p:txBody>
      </p:sp>
      <p:sp>
        <p:nvSpPr>
          <p:cNvPr id="5" name="4 - Θέση περιεχομένου"/>
          <p:cNvSpPr>
            <a:spLocks noGrp="1"/>
          </p:cNvSpPr>
          <p:nvPr>
            <p:ph idx="1"/>
          </p:nvPr>
        </p:nvSpPr>
        <p:spPr/>
        <p:txBody>
          <a:bodyPr>
            <a:normAutofit/>
          </a:bodyPr>
          <a:lstStyle/>
          <a:p>
            <a:r>
              <a:rPr lang="el-GR" dirty="0" smtClean="0">
                <a:solidFill>
                  <a:srgbClr val="FFFF00"/>
                </a:solidFill>
              </a:rPr>
              <a:t>Σύμφωνα με επίσημα στοιχεία, στη χώρα μας, από τους 58.500 τόνους ελαστικών που κλείνουν το όριο ζωής τους κάθε χρόνο, μόλις μικρές ποσότητες φτάνουν στις εταιρείες ανακύκλωσης. </a:t>
            </a:r>
          </a:p>
          <a:p>
            <a:pPr>
              <a:buNone/>
            </a:pPr>
            <a:endParaRPr lang="el-GR" dirty="0" smtClean="0">
              <a:solidFill>
                <a:srgbClr val="FFFF00"/>
              </a:solidFill>
            </a:endParaRPr>
          </a:p>
          <a:p>
            <a:r>
              <a:rPr lang="el-GR" dirty="0" smtClean="0">
                <a:solidFill>
                  <a:srgbClr val="FFFF00"/>
                </a:solidFill>
              </a:rPr>
              <a:t>Κάθε χρόνο στην Ελλάδα απορρίπτονται πάνω από 50.000 τόνοι ελαστικών, από τους οποίους ανακυκλώνονται μόλις οι 15.000. Τα υπόλοιπα συσσωρεύονται σε ακατάλληλους χώρους.</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dirty="0" smtClean="0">
                <a:solidFill>
                  <a:schemeClr val="accent3"/>
                </a:solidFill>
              </a:rPr>
              <a:t>Η δική μας δράση</a:t>
            </a:r>
            <a:endParaRPr lang="el-GR" dirty="0">
              <a:solidFill>
                <a:schemeClr val="accent3"/>
              </a:solidFill>
            </a:endParaRPr>
          </a:p>
        </p:txBody>
      </p:sp>
      <p:sp>
        <p:nvSpPr>
          <p:cNvPr id="3" name="2 - Θέση περιεχομένου"/>
          <p:cNvSpPr>
            <a:spLocks noGrp="1"/>
          </p:cNvSpPr>
          <p:nvPr>
            <p:ph idx="1"/>
          </p:nvPr>
        </p:nvSpPr>
        <p:spPr>
          <a:xfrm>
            <a:off x="457200" y="1340768"/>
            <a:ext cx="8229600" cy="4968592"/>
          </a:xfrm>
        </p:spPr>
        <p:txBody>
          <a:bodyPr>
            <a:normAutofit fontScale="92500"/>
          </a:bodyPr>
          <a:lstStyle/>
          <a:p>
            <a:r>
              <a:rPr lang="el-GR" b="1" dirty="0" smtClean="0">
                <a:solidFill>
                  <a:srgbClr val="FFFF00"/>
                </a:solidFill>
              </a:rPr>
              <a:t>Όλα ξεκίνησαν από μια ιδέα και τον προβληματισμό που ακολούθησε μεταξύ των μαθητών του Β5 … </a:t>
            </a:r>
          </a:p>
          <a:p>
            <a:r>
              <a:rPr lang="el-GR" b="1" dirty="0" smtClean="0">
                <a:solidFill>
                  <a:srgbClr val="FFFF00"/>
                </a:solidFill>
              </a:rPr>
              <a:t>Τι σημαίνει Αειφορία ;;</a:t>
            </a:r>
            <a:endParaRPr lang="el-GR" dirty="0" smtClean="0">
              <a:solidFill>
                <a:srgbClr val="FFFF00"/>
              </a:solidFill>
            </a:endParaRPr>
          </a:p>
          <a:p>
            <a:r>
              <a:rPr lang="el-GR" b="1" dirty="0" smtClean="0">
                <a:solidFill>
                  <a:srgbClr val="FFFF00"/>
                </a:solidFill>
              </a:rPr>
              <a:t>Πώς θα κάνουμε σωστή  διαχείριση των φυσικών πόρων του πλανήτη μας  ώστε να παραταθεί η ζωή του;</a:t>
            </a:r>
          </a:p>
          <a:p>
            <a:r>
              <a:rPr lang="el-GR" b="1" dirty="0" smtClean="0">
                <a:solidFill>
                  <a:srgbClr val="FFFF00"/>
                </a:solidFill>
              </a:rPr>
              <a:t>Και καταλήξαμε σ’ αυτό που </a:t>
            </a:r>
            <a:r>
              <a:rPr lang="el-GR" b="1" u="sng" dirty="0" smtClean="0">
                <a:solidFill>
                  <a:srgbClr val="FFFF00"/>
                </a:solidFill>
              </a:rPr>
              <a:t>μπορούμε να κάνουμε </a:t>
            </a:r>
            <a:r>
              <a:rPr lang="el-GR" b="1" dirty="0" smtClean="0">
                <a:solidFill>
                  <a:srgbClr val="FFFF00"/>
                </a:solidFill>
              </a:rPr>
              <a:t>: </a:t>
            </a:r>
          </a:p>
          <a:p>
            <a:r>
              <a:rPr lang="el-GR" b="1" dirty="0" smtClean="0">
                <a:solidFill>
                  <a:srgbClr val="FFFF00"/>
                </a:solidFill>
              </a:rPr>
              <a:t>Ανακύκλωση και επαναχρησιμοποίηση των υλικών </a:t>
            </a:r>
          </a:p>
          <a:p>
            <a:pPr>
              <a:buNone/>
            </a:pPr>
            <a:r>
              <a:rPr lang="el-GR" b="1" dirty="0" smtClean="0">
                <a:solidFill>
                  <a:srgbClr val="FFFF00"/>
                </a:solidFill>
              </a:rPr>
              <a:t>      και πιο συγκεκριμένα των απορριμμάτων της πόλης μας !</a:t>
            </a:r>
          </a:p>
          <a:p>
            <a:pPr>
              <a:buFont typeface="Wingdings" pitchFamily="2" charset="2"/>
              <a:buChar char="q"/>
            </a:pPr>
            <a:endParaRPr lang="el-GR" b="1" dirty="0" smtClean="0">
              <a:solidFill>
                <a:srgbClr val="FFFF00"/>
              </a:solidFill>
            </a:endParaRPr>
          </a:p>
          <a:p>
            <a:pPr>
              <a:buNone/>
            </a:pPr>
            <a:endParaRPr lang="el-GR" b="1" dirty="0" smtClean="0">
              <a:solidFill>
                <a:srgbClr val="FFC000"/>
              </a:solidFill>
            </a:endParaRPr>
          </a:p>
          <a:p>
            <a:pPr>
              <a:buNone/>
            </a:pPr>
            <a:endParaRPr lang="el-GR" b="1" dirty="0" smtClean="0">
              <a:solidFill>
                <a:srgbClr val="FFC000"/>
              </a:solidFill>
            </a:endParaRPr>
          </a:p>
          <a:p>
            <a:endParaRPr lang="en-US" b="1" dirty="0" smtClean="0">
              <a:solidFill>
                <a:srgbClr val="FFC000"/>
              </a:solidFill>
            </a:endParaRPr>
          </a:p>
          <a:p>
            <a:endParaRPr lang="el-GR" dirty="0" smtClean="0"/>
          </a:p>
          <a:p>
            <a:pPr>
              <a:buNone/>
            </a:pPr>
            <a:endParaRPr lang="el-GR" dirty="0" smtClean="0"/>
          </a:p>
          <a:p>
            <a:pPr>
              <a:buNone/>
            </a:pPr>
            <a:endParaRPr lang="el-GR" dirty="0" smtClean="0"/>
          </a:p>
          <a:p>
            <a:endParaRPr lang="el-GR" dirty="0" smtClean="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57200" y="1340768"/>
            <a:ext cx="4114800" cy="5184576"/>
          </a:xfrm>
        </p:spPr>
        <p:txBody>
          <a:bodyPr>
            <a:noAutofit/>
          </a:bodyPr>
          <a:lstStyle/>
          <a:p>
            <a:pPr algn="ctr"/>
            <a:r>
              <a:rPr lang="el-GR" sz="1800" dirty="0" smtClean="0">
                <a:solidFill>
                  <a:srgbClr val="993300"/>
                </a:solidFill>
              </a:rPr>
              <a:t>Κομπόστ είναι οργανική ύλη που έχει αποσυντεθεί και ανακυκλώνεται ως λίπασμα και εδαφοβελτιωτικό . Το λίπασμα είναι ένα βασικό συστατικό στην βιολογική γεωργία.</a:t>
            </a:r>
          </a:p>
          <a:p>
            <a:pPr algn="ctr"/>
            <a:r>
              <a:rPr lang="el-GR" sz="1800" dirty="0" smtClean="0">
                <a:solidFill>
                  <a:srgbClr val="993300"/>
                </a:solidFill>
              </a:rPr>
              <a:t> Στο απλούστερο επίπεδο, η διαδικασία της κομποστοποίησης απαιτεί απλώς ένα σωρό βρεγμένης οργανικής ύλης (φύλλα, απόβλητα τροφίμων κ.α.) και αναμονή ώστε να σπάσουν τα υλικά σε χούμο μετά από μια περίοδο εβδομάδων ή μηνών. </a:t>
            </a:r>
          </a:p>
          <a:p>
            <a:pPr algn="ctr"/>
            <a:r>
              <a:rPr lang="el-GR" sz="2000" dirty="0" smtClean="0">
                <a:solidFill>
                  <a:srgbClr val="993300"/>
                </a:solidFill>
              </a:rPr>
              <a:t>Η διαδικασία αποσύνθεσης υποβοηθείται από τον τεμαχισμό του φυτικής ύλης, προσθήκη νερού και την εξασφάλιση του ορθού αερισμού στρέφοντας το μείγμα. </a:t>
            </a:r>
            <a:endParaRPr lang="el-GR" sz="1800" b="1" dirty="0">
              <a:solidFill>
                <a:srgbClr val="993300"/>
              </a:solidFill>
            </a:endParaRPr>
          </a:p>
        </p:txBody>
      </p:sp>
      <p:sp>
        <p:nvSpPr>
          <p:cNvPr id="6" name="5 - Τίτλος"/>
          <p:cNvSpPr>
            <a:spLocks noGrp="1"/>
          </p:cNvSpPr>
          <p:nvPr>
            <p:ph type="title"/>
          </p:nvPr>
        </p:nvSpPr>
        <p:spPr>
          <a:xfrm>
            <a:off x="899592" y="548680"/>
            <a:ext cx="2952328" cy="864096"/>
          </a:xfrm>
        </p:spPr>
        <p:txBody>
          <a:bodyPr>
            <a:normAutofit fontScale="90000"/>
          </a:bodyPr>
          <a:lstStyle/>
          <a:p>
            <a:pPr algn="ctr"/>
            <a:r>
              <a:rPr lang="el-GR" sz="2800" b="1" dirty="0" smtClean="0">
                <a:solidFill>
                  <a:srgbClr val="663300"/>
                </a:solidFill>
              </a:rPr>
              <a:t>Κοπρόχωμα  </a:t>
            </a:r>
            <a:r>
              <a:rPr lang="el-GR" sz="2800" dirty="0" smtClean="0">
                <a:solidFill>
                  <a:srgbClr val="663300"/>
                </a:solidFill>
              </a:rPr>
              <a:t/>
            </a:r>
            <a:br>
              <a:rPr lang="el-GR" sz="2800" dirty="0" smtClean="0">
                <a:solidFill>
                  <a:srgbClr val="663300"/>
                </a:solidFill>
              </a:rPr>
            </a:br>
            <a:endParaRPr lang="el-GR" sz="2800" dirty="0">
              <a:solidFill>
                <a:srgbClr val="663300"/>
              </a:solidFill>
            </a:endParaRP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932040" y="1700808"/>
            <a:ext cx="3744416" cy="4392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990033"/>
                </a:solidFill>
              </a:rPr>
              <a:t>Που χρησιμοποιείται το συγκεκριμένο λίπασμα</a:t>
            </a:r>
            <a:endParaRPr lang="el-GR" dirty="0">
              <a:solidFill>
                <a:srgbClr val="990033"/>
              </a:solidFill>
            </a:endParaRPr>
          </a:p>
        </p:txBody>
      </p:sp>
      <p:sp>
        <p:nvSpPr>
          <p:cNvPr id="5" name="4 - Θέση περιεχομένου"/>
          <p:cNvSpPr>
            <a:spLocks noGrp="1"/>
          </p:cNvSpPr>
          <p:nvPr>
            <p:ph idx="1"/>
          </p:nvPr>
        </p:nvSpPr>
        <p:spPr/>
        <p:txBody>
          <a:bodyPr>
            <a:normAutofit fontScale="70000" lnSpcReduction="20000"/>
          </a:bodyPr>
          <a:lstStyle/>
          <a:p>
            <a:r>
              <a:rPr lang="el-GR" b="1" u="sng" dirty="0" smtClean="0">
                <a:solidFill>
                  <a:srgbClr val="990033"/>
                </a:solidFill>
              </a:rPr>
              <a:t>Το κομπόστ μπορεί να είναι πλούσιο σε θρεπτικά συστατικά</a:t>
            </a:r>
            <a:endParaRPr lang="el-GR" b="1" dirty="0" smtClean="0"/>
          </a:p>
          <a:p>
            <a:r>
              <a:rPr lang="el-GR" b="1" dirty="0" smtClean="0"/>
              <a:t> </a:t>
            </a:r>
            <a:r>
              <a:rPr lang="el-GR" b="1" dirty="0" smtClean="0">
                <a:solidFill>
                  <a:srgbClr val="FFFF99"/>
                </a:solidFill>
              </a:rPr>
              <a:t>Χρησιμοποιείται σε κήπους, αρχιτεκτονική τοπίου, κηπουρική και τη γεωργία. Το ίδιο το κομπόστ είναι ευεργετική ύλη για τη γη με πολλούς τρόπους, μεταξύ άλλων και ως βελτιωτικό εδάφους, ένα λίπασμα, προσθήκη ζωτικής χούμο ή χουμικά οξέα  και ως φυσικό φυτοφάρμακο για το έδαφος. </a:t>
            </a:r>
          </a:p>
          <a:p>
            <a:r>
              <a:rPr lang="el-GR" b="1" dirty="0" smtClean="0">
                <a:solidFill>
                  <a:srgbClr val="FFFF99"/>
                </a:solidFill>
              </a:rPr>
              <a:t>Στα οικοσυστήματα, το κομπόστ είναι χρήσιμο για τον έλεγχο της διάβρωσης του εδάφους και την αποκατάσταση ρεμάτων, στην κατασκευή των υγροτόπων, και για την κάλυψη υγειονομικής ταφής. </a:t>
            </a:r>
          </a:p>
          <a:p>
            <a:r>
              <a:rPr lang="el-GR" b="1" dirty="0" smtClean="0">
                <a:solidFill>
                  <a:srgbClr val="FFFF99"/>
                </a:solidFill>
              </a:rPr>
              <a:t>Βιολογικά συστατικά που προορίζονται για την κομποστοποίηση μπορεί εναλλακτικά να χρησιμοποιηθούν για τη δημιουργία βιοαέριου μέσω αναερόβιας χώνευσης. </a:t>
            </a:r>
          </a:p>
          <a:p>
            <a:r>
              <a:rPr lang="el-GR" b="1" dirty="0" smtClean="0">
                <a:solidFill>
                  <a:srgbClr val="FFFF99"/>
                </a:solidFill>
              </a:rPr>
              <a:t>Η αναερόβια χώνευση είναι γρήγορη προσπέραση κομποστοποίησης σε ορισμένα μέρη του κόσμου (κυρίως την κεντρική Ευρώπη), ως κύριο μέσο της υποβαθμιστικής ανακύκλωσης αποβλήτων οργανικής ύλης.</a:t>
            </a:r>
          </a:p>
          <a:p>
            <a:endParaRPr lang="el-G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990033"/>
                </a:solidFill>
              </a:rPr>
              <a:t>Πού ανακυκλώνουμε στη Λάρισα </a:t>
            </a:r>
            <a:endParaRPr lang="el-GR" dirty="0">
              <a:solidFill>
                <a:srgbClr val="990033"/>
              </a:solidFill>
            </a:endParaRPr>
          </a:p>
        </p:txBody>
      </p:sp>
      <p:sp>
        <p:nvSpPr>
          <p:cNvPr id="3" name="2 - Θέση περιεχομένου"/>
          <p:cNvSpPr>
            <a:spLocks noGrp="1"/>
          </p:cNvSpPr>
          <p:nvPr>
            <p:ph sz="half" idx="1"/>
          </p:nvPr>
        </p:nvSpPr>
        <p:spPr/>
        <p:txBody>
          <a:bodyPr>
            <a:normAutofit fontScale="92500" lnSpcReduction="20000"/>
          </a:bodyPr>
          <a:lstStyle/>
          <a:p>
            <a:r>
              <a:rPr lang="el-GR" dirty="0" smtClean="0">
                <a:solidFill>
                  <a:srgbClr val="FF0000"/>
                </a:solidFill>
              </a:rPr>
              <a:t>Μη  πετάτε τα βιβλία!!</a:t>
            </a:r>
          </a:p>
          <a:p>
            <a:r>
              <a:rPr lang="el-GR" sz="2400" b="1" dirty="0" smtClean="0">
                <a:solidFill>
                  <a:srgbClr val="002060"/>
                </a:solidFill>
              </a:rPr>
              <a:t>Το κοινωνικό παντοπωλείο -τόπος αλληλεγγύης - στη Λάρισα (Παπαναστασίου 117)  δέχεται τα βιβλία και τα χαρίζει...</a:t>
            </a:r>
          </a:p>
          <a:p>
            <a:r>
              <a:rPr lang="el-GR" sz="2400" b="1" dirty="0" smtClean="0">
                <a:solidFill>
                  <a:srgbClr val="002060"/>
                </a:solidFill>
              </a:rPr>
              <a:t>Κάθε Πέμπτη από τις 11 το πρωί εως τις 7.30 το απόγευμα .</a:t>
            </a:r>
          </a:p>
          <a:p>
            <a:r>
              <a:rPr lang="el-GR" sz="2400" b="1" dirty="0" smtClean="0">
                <a:solidFill>
                  <a:srgbClr val="002060"/>
                </a:solidFill>
              </a:rPr>
              <a:t>Στον ίδιο χώρο προσφέρουμε  τρόφιμα, </a:t>
            </a:r>
            <a:r>
              <a:rPr lang="el-GR" sz="2400" b="1" dirty="0" smtClean="0">
                <a:solidFill>
                  <a:srgbClr val="002060"/>
                </a:solidFill>
              </a:rPr>
              <a:t>είδη υγιεινής, ρούχα </a:t>
            </a:r>
            <a:r>
              <a:rPr lang="el-GR" sz="2400" b="1" dirty="0" smtClean="0">
                <a:solidFill>
                  <a:srgbClr val="002060"/>
                </a:solidFill>
              </a:rPr>
              <a:t>και παπούτσια, που δεν τα έχουμε πια </a:t>
            </a:r>
            <a:r>
              <a:rPr lang="el-GR" sz="2400" b="1" dirty="0" smtClean="0">
                <a:solidFill>
                  <a:srgbClr val="002060"/>
                </a:solidFill>
              </a:rPr>
              <a:t>ανάγκη και παλιά </a:t>
            </a:r>
            <a:r>
              <a:rPr lang="en-US" sz="2400" b="1" dirty="0" smtClean="0">
                <a:solidFill>
                  <a:srgbClr val="002060"/>
                </a:solidFill>
              </a:rPr>
              <a:t> Cd</a:t>
            </a:r>
            <a:endParaRPr lang="el-GR" sz="2400" b="1" dirty="0" smtClean="0">
              <a:solidFill>
                <a:srgbClr val="002060"/>
              </a:solidFill>
            </a:endParaRPr>
          </a:p>
          <a:p>
            <a:endParaRPr lang="el-GR" dirty="0"/>
          </a:p>
        </p:txBody>
      </p:sp>
      <p:pic>
        <p:nvPicPr>
          <p:cNvPr id="1027" name="Picture 3" descr="C:\Users\Desktop\Desktop\314396355_518360640217484_6331017905755261456_n.jpg"/>
          <p:cNvPicPr>
            <a:picLocks noGrp="1" noChangeAspect="1" noChangeArrowheads="1"/>
          </p:cNvPicPr>
          <p:nvPr>
            <p:ph sz="half" idx="2"/>
          </p:nvPr>
        </p:nvPicPr>
        <p:blipFill>
          <a:blip r:embed="rId2" cstate="print"/>
          <a:srcRect/>
          <a:stretch>
            <a:fillRect/>
          </a:stretch>
        </p:blipFill>
        <p:spPr bwMode="auto">
          <a:xfrm>
            <a:off x="4932040" y="1772816"/>
            <a:ext cx="3168352" cy="38884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936104"/>
          </a:xfrm>
        </p:spPr>
        <p:txBody>
          <a:bodyPr>
            <a:normAutofit/>
          </a:bodyPr>
          <a:lstStyle/>
          <a:p>
            <a:r>
              <a:rPr lang="el-GR" dirty="0" smtClean="0">
                <a:solidFill>
                  <a:srgbClr val="990033"/>
                </a:solidFill>
              </a:rPr>
              <a:t>Πού ανακυκλώνουμε </a:t>
            </a:r>
            <a:r>
              <a:rPr lang="en-US" dirty="0" smtClean="0">
                <a:solidFill>
                  <a:srgbClr val="990033"/>
                </a:solidFill>
              </a:rPr>
              <a:t>DVD &amp; Cd</a:t>
            </a:r>
            <a:r>
              <a:rPr lang="el-GR" dirty="0" smtClean="0">
                <a:solidFill>
                  <a:srgbClr val="990033"/>
                </a:solidFill>
              </a:rPr>
              <a:t> </a:t>
            </a:r>
            <a:endParaRPr lang="el-GR" dirty="0">
              <a:solidFill>
                <a:srgbClr val="990033"/>
              </a:solidFill>
            </a:endParaRPr>
          </a:p>
        </p:txBody>
      </p:sp>
      <p:sp>
        <p:nvSpPr>
          <p:cNvPr id="3" name="2 - Θέση περιεχομένου"/>
          <p:cNvSpPr>
            <a:spLocks noGrp="1"/>
          </p:cNvSpPr>
          <p:nvPr>
            <p:ph idx="1"/>
          </p:nvPr>
        </p:nvSpPr>
        <p:spPr>
          <a:xfrm>
            <a:off x="457200" y="2132856"/>
            <a:ext cx="8229600" cy="4176504"/>
          </a:xfrm>
        </p:spPr>
        <p:txBody>
          <a:bodyPr/>
          <a:lstStyle/>
          <a:p>
            <a:r>
              <a:rPr lang="el-GR" dirty="0" smtClean="0">
                <a:solidFill>
                  <a:srgbClr val="FFFF00"/>
                </a:solidFill>
              </a:rPr>
              <a:t>Στο δισκοπωλείο του κ. Χρήστου Πετρόπουλου, </a:t>
            </a:r>
            <a:r>
              <a:rPr lang="el-GR" u="sng" dirty="0" smtClean="0">
                <a:solidFill>
                  <a:srgbClr val="FFFF00"/>
                </a:solidFill>
              </a:rPr>
              <a:t>Κοραή 4,</a:t>
            </a:r>
            <a:r>
              <a:rPr lang="el-GR" dirty="0" smtClean="0">
                <a:solidFill>
                  <a:srgbClr val="FFFF00"/>
                </a:solidFill>
              </a:rPr>
              <a:t> μπορούμε να ανακυκλώσουμε : </a:t>
            </a:r>
          </a:p>
          <a:p>
            <a:r>
              <a:rPr lang="el-GR" dirty="0" smtClean="0">
                <a:solidFill>
                  <a:srgbClr val="FFFF00"/>
                </a:solidFill>
              </a:rPr>
              <a:t>παλιά </a:t>
            </a:r>
            <a:r>
              <a:rPr lang="en-US" dirty="0" smtClean="0">
                <a:solidFill>
                  <a:srgbClr val="FFFF00"/>
                </a:solidFill>
              </a:rPr>
              <a:t> Cd -</a:t>
            </a:r>
            <a:r>
              <a:rPr lang="el-GR" dirty="0" smtClean="0">
                <a:solidFill>
                  <a:srgbClr val="FFFF00"/>
                </a:solidFill>
              </a:rPr>
              <a:t> χρησιμοποιημένα </a:t>
            </a:r>
            <a:r>
              <a:rPr lang="en-US" dirty="0" smtClean="0">
                <a:solidFill>
                  <a:srgbClr val="FFFF00"/>
                </a:solidFill>
              </a:rPr>
              <a:t>DVD - </a:t>
            </a:r>
            <a:r>
              <a:rPr lang="el-GR" dirty="0" smtClean="0">
                <a:solidFill>
                  <a:srgbClr val="FFFF00"/>
                </a:solidFill>
              </a:rPr>
              <a:t>παλιούς δίσκους από βινύλιο</a:t>
            </a:r>
          </a:p>
          <a:p>
            <a:r>
              <a:rPr lang="el-GR" dirty="0" smtClean="0">
                <a:solidFill>
                  <a:srgbClr val="FFFF00"/>
                </a:solidFill>
              </a:rPr>
              <a:t>Παλιούς  Η/Υ  και διάφορα  εξαρτήματα : ποντίκι - πληκτρολόγια - εκτυπωτές -  πλακέτες </a:t>
            </a:r>
          </a:p>
          <a:p>
            <a:pPr>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Ανακύκλωση στη γειτονιά μας</a:t>
            </a:r>
            <a:endParaRPr lang="el-GR" dirty="0"/>
          </a:p>
        </p:txBody>
      </p:sp>
      <p:sp>
        <p:nvSpPr>
          <p:cNvPr id="3" name="2 - Θέση κειμένου"/>
          <p:cNvSpPr>
            <a:spLocks noGrp="1"/>
          </p:cNvSpPr>
          <p:nvPr>
            <p:ph type="body" idx="1"/>
          </p:nvPr>
        </p:nvSpPr>
        <p:spPr/>
        <p:txBody>
          <a:bodyPr/>
          <a:lstStyle/>
          <a:p>
            <a:r>
              <a:rPr lang="el-GR" dirty="0" smtClean="0"/>
              <a:t>   </a:t>
            </a:r>
            <a:r>
              <a:rPr lang="el-GR" b="1" dirty="0" smtClean="0">
                <a:solidFill>
                  <a:srgbClr val="FF00FF"/>
                </a:solidFill>
              </a:rPr>
              <a:t>Καδοσ  για  ρουχα </a:t>
            </a:r>
            <a:endParaRPr lang="el-GR" b="1" dirty="0">
              <a:solidFill>
                <a:srgbClr val="FF00FF"/>
              </a:solidFill>
            </a:endParaRPr>
          </a:p>
        </p:txBody>
      </p:sp>
      <p:sp>
        <p:nvSpPr>
          <p:cNvPr id="4" name="3 - Θέση κειμένου"/>
          <p:cNvSpPr>
            <a:spLocks noGrp="1"/>
          </p:cNvSpPr>
          <p:nvPr>
            <p:ph type="body" sz="half" idx="3"/>
          </p:nvPr>
        </p:nvSpPr>
        <p:spPr/>
        <p:txBody>
          <a:bodyPr/>
          <a:lstStyle/>
          <a:p>
            <a:r>
              <a:rPr lang="el-GR" b="1" dirty="0" smtClean="0">
                <a:solidFill>
                  <a:srgbClr val="333300"/>
                </a:solidFill>
              </a:rPr>
              <a:t>Καδοσ  για τηγανελαιο</a:t>
            </a:r>
            <a:endParaRPr lang="el-GR" b="1" dirty="0">
              <a:solidFill>
                <a:srgbClr val="333300"/>
              </a:solidFill>
            </a:endParaRPr>
          </a:p>
        </p:txBody>
      </p:sp>
      <p:pic>
        <p:nvPicPr>
          <p:cNvPr id="1026" name="Picture 2" descr="C:\Users\Desktop\Desktop\316995520_1191525121739464_5753218810920231837_n.jpg"/>
          <p:cNvPicPr>
            <a:picLocks noGrp="1" noChangeAspect="1" noChangeArrowheads="1"/>
          </p:cNvPicPr>
          <p:nvPr>
            <p:ph sz="quarter" idx="2"/>
          </p:nvPr>
        </p:nvPicPr>
        <p:blipFill>
          <a:blip r:embed="rId2" cstate="print"/>
          <a:srcRect/>
          <a:stretch>
            <a:fillRect/>
          </a:stretch>
        </p:blipFill>
        <p:spPr bwMode="auto">
          <a:xfrm>
            <a:off x="755576" y="2564904"/>
            <a:ext cx="2808312" cy="3308424"/>
          </a:xfrm>
          <a:prstGeom prst="rect">
            <a:avLst/>
          </a:prstGeom>
          <a:noFill/>
        </p:spPr>
      </p:pic>
      <p:pic>
        <p:nvPicPr>
          <p:cNvPr id="1027" name="Picture 3" descr="C:\Users\Desktop\Desktop\315278350_674315944365718_9119121125095716556_n.jpg"/>
          <p:cNvPicPr>
            <a:picLocks noGrp="1" noChangeAspect="1" noChangeArrowheads="1"/>
          </p:cNvPicPr>
          <p:nvPr>
            <p:ph sz="quarter" idx="4"/>
          </p:nvPr>
        </p:nvPicPr>
        <p:blipFill>
          <a:blip r:embed="rId3" cstate="print"/>
          <a:srcRect/>
          <a:stretch>
            <a:fillRect/>
          </a:stretch>
        </p:blipFill>
        <p:spPr bwMode="auto">
          <a:xfrm>
            <a:off x="5148064" y="2636912"/>
            <a:ext cx="2880320" cy="324036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333300"/>
                </a:solidFill>
              </a:rPr>
              <a:t>Μαθαίνω για το τηγανέλαιο </a:t>
            </a:r>
            <a:endParaRPr lang="el-GR" dirty="0">
              <a:solidFill>
                <a:srgbClr val="333300"/>
              </a:solidFill>
            </a:endParaRPr>
          </a:p>
        </p:txBody>
      </p:sp>
      <p:sp>
        <p:nvSpPr>
          <p:cNvPr id="3" name="2 - Θέση περιεχομένου"/>
          <p:cNvSpPr>
            <a:spLocks noGrp="1"/>
          </p:cNvSpPr>
          <p:nvPr>
            <p:ph idx="1"/>
          </p:nvPr>
        </p:nvSpPr>
        <p:spPr/>
        <p:txBody>
          <a:bodyPr>
            <a:normAutofit fontScale="92500"/>
          </a:bodyPr>
          <a:lstStyle/>
          <a:p>
            <a:r>
              <a:rPr lang="el-GR" sz="2600" dirty="0" smtClean="0">
                <a:solidFill>
                  <a:srgbClr val="0000FF"/>
                </a:solidFill>
              </a:rPr>
              <a:t>Το τηγανέλαιο δεν ανακυκλώνεται καθόλου εύκολα και επιμολύνει τον υδροφόρο ορίζοντα όταν φτάνει στο χώμα. </a:t>
            </a:r>
            <a:endParaRPr lang="en-US" sz="2600" dirty="0" smtClean="0">
              <a:solidFill>
                <a:srgbClr val="0000FF"/>
              </a:solidFill>
            </a:endParaRPr>
          </a:p>
          <a:p>
            <a:r>
              <a:rPr lang="el-GR" sz="2600" dirty="0" smtClean="0">
                <a:solidFill>
                  <a:srgbClr val="0000FF"/>
                </a:solidFill>
              </a:rPr>
              <a:t>Τα τηγανέλαια αποτελούν ένα εξαιρετικά ρυπογόνο οικιακό απόβλητο και ευθύνονται για πληθώρα προβλημάτων στο έδαφος, τα υδάτινα οικοσυστήματα, τα συστήματα αποχετεύσεων και τους βιολογικούς καθαρισμούς .</a:t>
            </a:r>
          </a:p>
          <a:p>
            <a:r>
              <a:rPr lang="el-GR" sz="2600" dirty="0" smtClean="0">
                <a:solidFill>
                  <a:srgbClr val="0000FF"/>
                </a:solidFill>
              </a:rPr>
              <a:t>Η ορθή διαχείρισή τους επιτάσσει την ξεχωριστή συλλογή τους και την παράδοσή τους σε αδειοδοτημένες επιχειρήσεις για την αξιοποίηση τους. </a:t>
            </a:r>
          </a:p>
          <a:p>
            <a:r>
              <a:rPr lang="el-GR" sz="2600" dirty="0" smtClean="0">
                <a:solidFill>
                  <a:srgbClr val="0000FF"/>
                </a:solidFill>
              </a:rPr>
              <a:t>Στη συνέχεια, το λάδι συλλέγεται και μεταφέρεται προς ανακύκλωση σε εξειδικευμένη εταιρία, με σκοπό τη μετατροπή του σε βιοκαύσιμο</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333300"/>
                </a:solidFill>
              </a:rPr>
              <a:t>Τι είναι το βιοκαύσιμο</a:t>
            </a:r>
            <a:endParaRPr lang="el-GR" dirty="0">
              <a:solidFill>
                <a:srgbClr val="333300"/>
              </a:solidFill>
            </a:endParaRPr>
          </a:p>
        </p:txBody>
      </p:sp>
      <p:sp>
        <p:nvSpPr>
          <p:cNvPr id="3" name="2 - Θέση περιεχομένου"/>
          <p:cNvSpPr>
            <a:spLocks noGrp="1"/>
          </p:cNvSpPr>
          <p:nvPr>
            <p:ph idx="1"/>
          </p:nvPr>
        </p:nvSpPr>
        <p:spPr/>
        <p:txBody>
          <a:bodyPr>
            <a:normAutofit fontScale="92500"/>
          </a:bodyPr>
          <a:lstStyle/>
          <a:p>
            <a:r>
              <a:rPr lang="el-GR" sz="2600" dirty="0" smtClean="0">
                <a:solidFill>
                  <a:srgbClr val="0000FF"/>
                </a:solidFill>
              </a:rPr>
              <a:t>Υπάρχουν εταιρείες  ανακύκλωσης τηγανέλαιων στη χώρα μας, στις οποίες  μπορεί το συγκεκριμένο λάδι να μετατραπεί σε ένα βιολογικό καύσιμο, το Βιοντίζελ.</a:t>
            </a:r>
          </a:p>
          <a:p>
            <a:r>
              <a:rPr lang="el-GR" sz="2600" dirty="0" smtClean="0">
                <a:solidFill>
                  <a:srgbClr val="0000FF"/>
                </a:solidFill>
              </a:rPr>
              <a:t>Είναι το καθαρότερο καύσιμο με το μικρότερο περιβαλλοντικό αποτύπωμα και το οποίο μειώνει την έκλυση αερίων του θερμοκηπίου κατά 90%</a:t>
            </a:r>
          </a:p>
          <a:p>
            <a:r>
              <a:rPr lang="el-GR" sz="2600" dirty="0" smtClean="0">
                <a:solidFill>
                  <a:srgbClr val="0000FF"/>
                </a:solidFill>
              </a:rPr>
              <a:t>Αλλά και η εθνική οικονομία ωφελείται από την ανακύκλωση του τηγανέλαιου, γιατί κάθε λίτρο καυσίμου που παράγεται, υποκαθιστά ένα λίτρο ορυκτού πετρελαίου που εισάγουμε πανάκριβα από κάποια άλλη χώρα.</a:t>
            </a:r>
          </a:p>
          <a:p>
            <a:r>
              <a:rPr lang="el-GR" sz="2600" dirty="0" smtClean="0">
                <a:solidFill>
                  <a:srgbClr val="0000FF"/>
                </a:solidFill>
              </a:rPr>
              <a:t>Συνεπώς και το όφελος για την εθνική οικονομία είναι πολύ μεγάλο γιατί παράγουμε δικό μας καύσιμο. </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C00000"/>
                </a:solidFill>
              </a:rPr>
              <a:t>Πώς χρησιμοποιείται το βιοκαύσιμο </a:t>
            </a:r>
            <a:endParaRPr lang="el-GR" dirty="0">
              <a:solidFill>
                <a:srgbClr val="C00000"/>
              </a:solidFill>
            </a:endParaRPr>
          </a:p>
        </p:txBody>
      </p:sp>
      <p:sp>
        <p:nvSpPr>
          <p:cNvPr id="3" name="2 - Θέση περιεχομένου"/>
          <p:cNvSpPr>
            <a:spLocks noGrp="1"/>
          </p:cNvSpPr>
          <p:nvPr>
            <p:ph idx="1"/>
          </p:nvPr>
        </p:nvSpPr>
        <p:spPr/>
        <p:txBody>
          <a:bodyPr>
            <a:normAutofit/>
          </a:bodyPr>
          <a:lstStyle/>
          <a:p>
            <a:pPr>
              <a:buFont typeface="Wingdings" pitchFamily="2" charset="2"/>
              <a:buChar char="v"/>
            </a:pPr>
            <a:r>
              <a:rPr lang="el-GR" sz="3200" dirty="0" smtClean="0">
                <a:solidFill>
                  <a:srgbClr val="FFFF00"/>
                </a:solidFill>
              </a:rPr>
              <a:t>Το βιοντίζελ  μπορεί να χρησιμοποιηθεί  για την μετακίνηση οχημάτων, ως καύσιμο σε κινητήρες ντίζελ, οι οποίοι έχουν υποστεί κατάλληλη μετατροπή. </a:t>
            </a:r>
          </a:p>
          <a:p>
            <a:pPr>
              <a:buFont typeface="Wingdings" pitchFamily="2" charset="2"/>
              <a:buChar char="v"/>
            </a:pPr>
            <a:r>
              <a:rPr lang="el-GR" sz="3200" dirty="0" smtClean="0">
                <a:solidFill>
                  <a:srgbClr val="FFFF00"/>
                </a:solidFill>
              </a:rPr>
              <a:t>Το βιοκαύσιμο ήδη χρησιμοποιείται και ως πετρέλαιο θέρμανσης, για την ενίσχυση της θέρμανσης σχολείων και γενικά δημόσιων κτιρίων</a:t>
            </a:r>
            <a:r>
              <a:rPr lang="el-GR" dirty="0" smtClean="0">
                <a:solidFill>
                  <a:srgbClr val="FFFF00"/>
                </a:solidFill>
              </a:rPr>
              <a:t>.  </a:t>
            </a:r>
            <a:endParaRPr lang="el-GR"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1512168"/>
          </a:xfrm>
        </p:spPr>
        <p:txBody>
          <a:bodyPr>
            <a:normAutofit/>
          </a:bodyPr>
          <a:lstStyle/>
          <a:p>
            <a:r>
              <a:rPr lang="el-GR" sz="3200" dirty="0" smtClean="0">
                <a:solidFill>
                  <a:srgbClr val="C00000"/>
                </a:solidFill>
              </a:rPr>
              <a:t>Επιμέλεια </a:t>
            </a:r>
            <a:r>
              <a:rPr lang="en-US" sz="3200" dirty="0" smtClean="0">
                <a:solidFill>
                  <a:srgbClr val="C00000"/>
                </a:solidFill>
              </a:rPr>
              <a:t>power point </a:t>
            </a:r>
            <a:r>
              <a:rPr lang="el-GR" sz="3200" dirty="0" smtClean="0">
                <a:solidFill>
                  <a:srgbClr val="C00000"/>
                </a:solidFill>
              </a:rPr>
              <a:t/>
            </a:r>
            <a:br>
              <a:rPr lang="el-GR" sz="3200" dirty="0" smtClean="0">
                <a:solidFill>
                  <a:srgbClr val="C00000"/>
                </a:solidFill>
              </a:rPr>
            </a:br>
            <a:r>
              <a:rPr lang="el-GR" sz="3200" dirty="0" smtClean="0">
                <a:solidFill>
                  <a:srgbClr val="C00000"/>
                </a:solidFill>
              </a:rPr>
              <a:t> Δέσποινα Καλπακίδου –  </a:t>
            </a:r>
            <a:r>
              <a:rPr lang="el-GR" sz="2800" dirty="0" err="1" smtClean="0">
                <a:solidFill>
                  <a:srgbClr val="C00000"/>
                </a:solidFill>
              </a:rPr>
              <a:t>Συνδιαμόρφωση</a:t>
            </a:r>
            <a:r>
              <a:rPr lang="el-GR" sz="2800" dirty="0" smtClean="0">
                <a:solidFill>
                  <a:srgbClr val="C00000"/>
                </a:solidFill>
              </a:rPr>
              <a:t> έρευνας  Δήμητρα  Μπουραζάνα </a:t>
            </a:r>
            <a:endParaRPr lang="el-GR" sz="3200" dirty="0">
              <a:solidFill>
                <a:srgbClr val="C00000"/>
              </a:solidFill>
            </a:endParaRPr>
          </a:p>
        </p:txBody>
      </p:sp>
      <p:sp>
        <p:nvSpPr>
          <p:cNvPr id="3" name="2 - Θέση περιεχομένου"/>
          <p:cNvSpPr>
            <a:spLocks noGrp="1"/>
          </p:cNvSpPr>
          <p:nvPr>
            <p:ph idx="1"/>
          </p:nvPr>
        </p:nvSpPr>
        <p:spPr>
          <a:xfrm>
            <a:off x="457200" y="2420888"/>
            <a:ext cx="8229600" cy="3888472"/>
          </a:xfrm>
        </p:spPr>
        <p:txBody>
          <a:bodyPr>
            <a:normAutofit/>
          </a:bodyPr>
          <a:lstStyle/>
          <a:p>
            <a:pPr algn="ctr">
              <a:buNone/>
            </a:pPr>
            <a:r>
              <a:rPr lang="el-GR" sz="3600" dirty="0" smtClean="0">
                <a:solidFill>
                  <a:srgbClr val="FF9933"/>
                </a:solidFill>
              </a:rPr>
              <a:t>Οι μαθητές του Β5 τμήματος συγκέντρωσαν το υλικό και τις απαραίτητες πληροφορίες.</a:t>
            </a:r>
          </a:p>
          <a:p>
            <a:pPr algn="ctr">
              <a:buNone/>
            </a:pPr>
            <a:endParaRPr lang="el-GR" sz="3600" dirty="0" smtClean="0">
              <a:solidFill>
                <a:srgbClr val="FF9933"/>
              </a:solidFill>
            </a:endParaRPr>
          </a:p>
          <a:p>
            <a:pPr algn="ctr">
              <a:buNone/>
            </a:pPr>
            <a:r>
              <a:rPr lang="el-GR" sz="3600" dirty="0" smtClean="0">
                <a:solidFill>
                  <a:srgbClr val="FF9933"/>
                </a:solidFill>
              </a:rPr>
              <a:t>Σας ευχαριστούμε  </a:t>
            </a:r>
            <a:endParaRPr lang="el-GR" sz="3600" dirty="0">
              <a:solidFill>
                <a:srgbClr val="FF99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52128"/>
          </a:xfrm>
        </p:spPr>
        <p:txBody>
          <a:bodyPr>
            <a:normAutofit fontScale="90000"/>
          </a:bodyPr>
          <a:lstStyle/>
          <a:p>
            <a:r>
              <a:rPr lang="el-GR" dirty="0" smtClean="0"/>
              <a:t>ΑΠΟΡΡΙΜΜΑΤΑ – ΡΥΠΑΝΣΗ </a:t>
            </a:r>
            <a:br>
              <a:rPr lang="el-GR" dirty="0" smtClean="0"/>
            </a:br>
            <a:endParaRPr lang="el-GR" dirty="0"/>
          </a:p>
        </p:txBody>
      </p:sp>
      <p:sp>
        <p:nvSpPr>
          <p:cNvPr id="4" name="3 - Θέση περιεχομένου"/>
          <p:cNvSpPr>
            <a:spLocks noGrp="1"/>
          </p:cNvSpPr>
          <p:nvPr>
            <p:ph idx="1"/>
          </p:nvPr>
        </p:nvSpPr>
        <p:spPr>
          <a:xfrm>
            <a:off x="457200" y="1268760"/>
            <a:ext cx="8229600" cy="5040600"/>
          </a:xfrm>
        </p:spPr>
        <p:txBody>
          <a:bodyPr>
            <a:normAutofit fontScale="92500" lnSpcReduction="20000"/>
          </a:bodyPr>
          <a:lstStyle/>
          <a:p>
            <a:pPr algn="just"/>
            <a:r>
              <a:rPr lang="el-GR" sz="3400" b="1" dirty="0" smtClean="0">
                <a:solidFill>
                  <a:srgbClr val="002060"/>
                </a:solidFill>
              </a:rPr>
              <a:t>Ο σημερινός τρόπος ζωής έχει αλλάξει αρκετά τη σύσταση των σκουπιδιών που παράγουμε καθημερινά, ενώ έχει αυξηθεί κατά πολύ το ποσοστό των συσκευασιών που καταλήγουν στα απορρίμματα.</a:t>
            </a:r>
          </a:p>
          <a:p>
            <a:pPr algn="just"/>
            <a:r>
              <a:rPr lang="el-GR" sz="3400" b="1" dirty="0" smtClean="0">
                <a:solidFill>
                  <a:srgbClr val="002060"/>
                </a:solidFill>
              </a:rPr>
              <a:t> Η παραγωγή αποβλήτων συσκευασιών αποτελεί σημαντική μορφή ρύπανσης και ταυτόχρονα πραγματική ή εν δυνάμει σπατάλη φυσικών πόρων, που πρέπει με κάθε μέσο να περιοριστεί στο ελάχιστο δυνατό .</a:t>
            </a:r>
          </a:p>
          <a:p>
            <a:pPr algn="just">
              <a:buNone/>
            </a:pPr>
            <a:r>
              <a:rPr lang="en-US" sz="3400" b="1" dirty="0" smtClean="0">
                <a:solidFill>
                  <a:srgbClr val="002060"/>
                </a:solidFill>
              </a:rPr>
              <a:t>	</a:t>
            </a:r>
            <a:endParaRPr lang="el-GR" sz="3400" b="1" dirty="0" smtClean="0">
              <a:solidFill>
                <a:srgbClr val="002060"/>
              </a:solidFill>
            </a:endParaRP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3008313" cy="2304256"/>
          </a:xfrm>
        </p:spPr>
        <p:txBody>
          <a:bodyPr>
            <a:normAutofit fontScale="90000"/>
          </a:bodyPr>
          <a:lstStyle/>
          <a:p>
            <a:pPr algn="ctr"/>
            <a:r>
              <a:rPr lang="el-GR" sz="2800" dirty="0" smtClean="0">
                <a:solidFill>
                  <a:srgbClr val="FFC000"/>
                </a:solidFill>
              </a:rPr>
              <a:t>Ένα έργο που  εντυπωσιάζει  στο</a:t>
            </a:r>
            <a:br>
              <a:rPr lang="el-GR" sz="2800" dirty="0" smtClean="0">
                <a:solidFill>
                  <a:srgbClr val="FFC000"/>
                </a:solidFill>
              </a:rPr>
            </a:br>
            <a:r>
              <a:rPr lang="en-US" sz="2800" dirty="0" smtClean="0">
                <a:solidFill>
                  <a:srgbClr val="FFC000"/>
                </a:solidFill>
              </a:rPr>
              <a:t>Museum National d’ Histoire Naturelle</a:t>
            </a:r>
            <a:r>
              <a:rPr lang="el-GR" sz="2800" dirty="0" smtClean="0">
                <a:solidFill>
                  <a:srgbClr val="002060"/>
                </a:solidFill>
              </a:rPr>
              <a:t/>
            </a:r>
            <a:br>
              <a:rPr lang="el-GR" sz="2800" dirty="0" smtClean="0">
                <a:solidFill>
                  <a:srgbClr val="002060"/>
                </a:solidFill>
              </a:rPr>
            </a:br>
            <a:endParaRPr lang="el-GR" sz="2800" dirty="0">
              <a:solidFill>
                <a:srgbClr val="FFC000"/>
              </a:solidFill>
            </a:endParaRPr>
          </a:p>
        </p:txBody>
      </p:sp>
      <p:sp>
        <p:nvSpPr>
          <p:cNvPr id="3" name="2 - Θέση κειμένου"/>
          <p:cNvSpPr>
            <a:spLocks noGrp="1"/>
          </p:cNvSpPr>
          <p:nvPr>
            <p:ph type="body" idx="2"/>
          </p:nvPr>
        </p:nvSpPr>
        <p:spPr>
          <a:xfrm>
            <a:off x="457200" y="2636912"/>
            <a:ext cx="3008313" cy="3489251"/>
          </a:xfrm>
        </p:spPr>
        <p:txBody>
          <a:bodyPr>
            <a:normAutofit fontScale="85000" lnSpcReduction="10000"/>
          </a:bodyPr>
          <a:lstStyle/>
          <a:p>
            <a:pPr algn="ctr"/>
            <a:r>
              <a:rPr lang="el-GR" sz="2200" b="1" dirty="0" smtClean="0">
                <a:solidFill>
                  <a:srgbClr val="002060"/>
                </a:solidFill>
              </a:rPr>
              <a:t>«Αστικά σκουπίδια σε κάδο»</a:t>
            </a:r>
          </a:p>
          <a:p>
            <a:pPr algn="ctr"/>
            <a:endParaRPr lang="el-GR" sz="1900" b="1" dirty="0" smtClean="0">
              <a:solidFill>
                <a:srgbClr val="002060"/>
              </a:solidFill>
            </a:endParaRPr>
          </a:p>
          <a:p>
            <a:pPr algn="ctr"/>
            <a:r>
              <a:rPr lang="el-GR" sz="1900" dirty="0" smtClean="0">
                <a:solidFill>
                  <a:srgbClr val="002060"/>
                </a:solidFill>
              </a:rPr>
              <a:t>Στο μουσείο Φυσικής Ιστορίας του Παρισιού  υπάρχει αυτό το ιδιαίτερο γλυπτό, που παρουσιάζει το πρόβλημα από καλλιτεχνική άποψη. </a:t>
            </a:r>
          </a:p>
          <a:p>
            <a:endParaRPr lang="el-GR" sz="1900" dirty="0" smtClean="0">
              <a:solidFill>
                <a:srgbClr val="002060"/>
              </a:solidFill>
            </a:endParaRPr>
          </a:p>
          <a:p>
            <a:endParaRPr lang="el-GR" sz="1900" dirty="0" smtClean="0">
              <a:solidFill>
                <a:srgbClr val="002060"/>
              </a:solidFill>
            </a:endParaRPr>
          </a:p>
          <a:p>
            <a:pPr algn="ctr"/>
            <a:r>
              <a:rPr lang="el-GR" sz="1900" dirty="0" smtClean="0">
                <a:solidFill>
                  <a:srgbClr val="002060"/>
                </a:solidFill>
              </a:rPr>
              <a:t>Είναι κι αυτός ένας τρόπος  για να προβληματιστούμε για το  καθαρό περιβάλλον  και την ανακύκλωση.</a:t>
            </a:r>
          </a:p>
          <a:p>
            <a:endParaRPr lang="el-GR" sz="1800" dirty="0" smtClean="0">
              <a:solidFill>
                <a:srgbClr val="002060"/>
              </a:solidFill>
            </a:endParaRPr>
          </a:p>
          <a:p>
            <a:endParaRPr lang="el-GR" dirty="0" smtClean="0"/>
          </a:p>
          <a:p>
            <a:endParaRPr lang="el-GR" dirty="0" smtClean="0"/>
          </a:p>
          <a:p>
            <a:endParaRPr lang="el-GR" dirty="0" smtClean="0"/>
          </a:p>
          <a:p>
            <a:endParaRPr lang="el-GR" dirty="0" smtClean="0"/>
          </a:p>
          <a:p>
            <a:endParaRPr lang="el-GR" dirty="0"/>
          </a:p>
        </p:txBody>
      </p:sp>
      <p:pic>
        <p:nvPicPr>
          <p:cNvPr id="5122" name="Picture 2" descr="C:\Users\Desktop\Desktop\20211115_130421.jpg"/>
          <p:cNvPicPr>
            <a:picLocks noGrp="1" noChangeAspect="1" noChangeArrowheads="1"/>
          </p:cNvPicPr>
          <p:nvPr>
            <p:ph sz="half" idx="1"/>
          </p:nvPr>
        </p:nvPicPr>
        <p:blipFill>
          <a:blip r:embed="rId2" cstate="print"/>
          <a:srcRect/>
          <a:stretch>
            <a:fillRect/>
          </a:stretch>
        </p:blipFill>
        <p:spPr bwMode="auto">
          <a:xfrm>
            <a:off x="3949700" y="294481"/>
            <a:ext cx="4362450" cy="5810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ανακύκλωση </a:t>
            </a:r>
            <a:endParaRPr lang="el-GR" dirty="0"/>
          </a:p>
        </p:txBody>
      </p:sp>
      <p:sp>
        <p:nvSpPr>
          <p:cNvPr id="3" name="2 - Θέση περιεχομένου"/>
          <p:cNvSpPr>
            <a:spLocks noGrp="1"/>
          </p:cNvSpPr>
          <p:nvPr>
            <p:ph idx="1"/>
          </p:nvPr>
        </p:nvSpPr>
        <p:spPr/>
        <p:txBody>
          <a:bodyPr>
            <a:normAutofit/>
          </a:bodyPr>
          <a:lstStyle/>
          <a:p>
            <a:r>
              <a:rPr lang="el-GR" b="1" dirty="0" smtClean="0">
                <a:solidFill>
                  <a:srgbClr val="002060"/>
                </a:solidFill>
              </a:rPr>
              <a:t>Η ανακύκλωση απορριμμάτων είναι η διαδικασία με την οποία επαναχρησιμοποιείται εν μέρει ή ολικά οτιδήποτε αποτελεί έμμεσα ή άμεσα αποτέλεσμα της ανθρώπινης δραστηριότητας και το οποίο στην μορφή που είναι δεν αποτελεί πλέον αγαθό για τον άνθρωπο. </a:t>
            </a:r>
          </a:p>
          <a:p>
            <a:r>
              <a:rPr lang="el-GR" b="1" dirty="0" smtClean="0">
                <a:solidFill>
                  <a:srgbClr val="002060"/>
                </a:solidFill>
              </a:rPr>
              <a:t>Στην διαδικασία αυτή συνήθως τα απορρίμματα μετατρέπονται σε πρώτες ύλες από τις οποίες παράγονται νέα αγαθά.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652934"/>
          </a:xfrm>
        </p:spPr>
        <p:txBody>
          <a:bodyPr>
            <a:normAutofit fontScale="90000"/>
          </a:bodyPr>
          <a:lstStyle/>
          <a:p>
            <a:r>
              <a:rPr lang="el-GR" dirty="0" smtClean="0">
                <a:solidFill>
                  <a:srgbClr val="00B0F0"/>
                </a:solidFill>
              </a:rPr>
              <a:t>ΤΙ ΑΝΑΚΥΚΛΩΝΟΥΜΕ </a:t>
            </a:r>
            <a:r>
              <a:rPr lang="el-GR" dirty="0" smtClean="0"/>
              <a:t/>
            </a:r>
            <a:br>
              <a:rPr lang="el-GR" dirty="0" smtClean="0"/>
            </a:br>
            <a:endParaRPr lang="el-GR" dirty="0">
              <a:solidFill>
                <a:schemeClr val="accent3">
                  <a:lumMod val="60000"/>
                  <a:lumOff val="40000"/>
                </a:schemeClr>
              </a:solidFill>
            </a:endParaRPr>
          </a:p>
        </p:txBody>
      </p:sp>
      <p:sp>
        <p:nvSpPr>
          <p:cNvPr id="3" name="2 - Θέση περιεχομένου"/>
          <p:cNvSpPr>
            <a:spLocks noGrp="1"/>
          </p:cNvSpPr>
          <p:nvPr>
            <p:ph idx="1"/>
          </p:nvPr>
        </p:nvSpPr>
        <p:spPr>
          <a:xfrm>
            <a:off x="457200" y="1052736"/>
            <a:ext cx="8229600" cy="5256624"/>
          </a:xfrm>
        </p:spPr>
        <p:txBody>
          <a:bodyPr>
            <a:normAutofit/>
          </a:bodyPr>
          <a:lstStyle/>
          <a:p>
            <a:endParaRPr lang="el-GR" dirty="0" smtClean="0"/>
          </a:p>
          <a:p>
            <a:r>
              <a:rPr lang="el-GR" b="1" u="sng" dirty="0" smtClean="0">
                <a:solidFill>
                  <a:srgbClr val="002060"/>
                </a:solidFill>
              </a:rPr>
              <a:t>Μπλε κάδοι ανακύκλωσης </a:t>
            </a:r>
            <a:endParaRPr lang="el-GR" dirty="0" smtClean="0">
              <a:solidFill>
                <a:srgbClr val="002060"/>
              </a:solidFill>
            </a:endParaRPr>
          </a:p>
          <a:p>
            <a:r>
              <a:rPr lang="el-GR" dirty="0" smtClean="0">
                <a:solidFill>
                  <a:srgbClr val="002060"/>
                </a:solidFill>
              </a:rPr>
              <a:t>Στους κάδους αυτούς εναποτίθεται κάθε είδος ανακυκλώσιμης συσκευασίας εκτός από τα ειδικά απορρίμματα. </a:t>
            </a:r>
          </a:p>
          <a:p>
            <a:r>
              <a:rPr lang="el-GR" dirty="0" smtClean="0">
                <a:solidFill>
                  <a:srgbClr val="002060"/>
                </a:solidFill>
              </a:rPr>
              <a:t>Τα ανακυκλώσιμα υλικά απορρίπτονται στους κάδους αυτούς χωρίς να είναι σε σακούλες ενώ τα υλικά συσκευασίας, πχ. χαρτοκιβώτια, οφείλουν να είναι συμπιεσμένα ώστε να μην καταλαμβάνουν πολύ χώρο. </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p:txBody>
          <a:bodyPr>
            <a:normAutofit fontScale="92500"/>
          </a:bodyPr>
          <a:lstStyle/>
          <a:p>
            <a:r>
              <a:rPr lang="el-GR" sz="2000" dirty="0" smtClean="0">
                <a:solidFill>
                  <a:srgbClr val="002060"/>
                </a:solidFill>
              </a:rPr>
              <a:t>Οι κάδοι αυτοί προορίζονται μόνο για ανακυκλώσιμα υλικά και σε καμία περίπτωση δεν πρέπει να απορρίπτονται σε αυτούς κοινά απορρίμματα. </a:t>
            </a:r>
          </a:p>
          <a:p>
            <a:r>
              <a:rPr lang="el-GR" sz="2000" dirty="0" smtClean="0">
                <a:solidFill>
                  <a:srgbClr val="002060"/>
                </a:solidFill>
              </a:rPr>
              <a:t>Η αποκομιδή των κάδων αυτών είναι καθημερινή. Οι κάδοι αδειάζουν σε ειδικά οχήματα και τα υλικά οδηγούνται στο Κέντρο Διαλογής Ανακυκλώσιμων Υλικών. Εκεί διαχωρίζονται και προωθούνται προς ανακύκλωση.</a:t>
            </a:r>
          </a:p>
          <a:p>
            <a:endParaRPr lang="el-GR"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995936" y="1196752"/>
            <a:ext cx="3700512" cy="4534470"/>
          </a:xfrm>
          <a:prstGeom prst="rect">
            <a:avLst/>
          </a:prstGeom>
          <a:noFill/>
          <a:ln w="9525">
            <a:noFill/>
            <a:miter lim="800000"/>
            <a:headEnd/>
            <a:tailEnd/>
          </a:ln>
        </p:spPr>
      </p:pic>
      <p:sp>
        <p:nvSpPr>
          <p:cNvPr id="6" name="5 - Τίτλος"/>
          <p:cNvSpPr>
            <a:spLocks noGrp="1"/>
          </p:cNvSpPr>
          <p:nvPr>
            <p:ph type="title"/>
          </p:nvPr>
        </p:nvSpPr>
        <p:spPr>
          <a:xfrm>
            <a:off x="457200" y="260648"/>
            <a:ext cx="3008313" cy="1174452"/>
          </a:xfrm>
        </p:spPr>
        <p:txBody>
          <a:bodyPr>
            <a:normAutofit/>
          </a:bodyPr>
          <a:lstStyle/>
          <a:p>
            <a:pPr algn="ctr"/>
            <a:r>
              <a:rPr lang="el-GR" b="1" dirty="0" smtClean="0">
                <a:solidFill>
                  <a:srgbClr val="002060"/>
                </a:solidFill>
              </a:rPr>
              <a:t>Μπλε κάδοι ανακύκλωσης </a:t>
            </a:r>
            <a:r>
              <a:rPr lang="el-GR" dirty="0" smtClean="0">
                <a:solidFill>
                  <a:srgbClr val="002060"/>
                </a:solidFill>
              </a:rPr>
              <a:t/>
            </a:r>
            <a:br>
              <a:rPr lang="el-GR" dirty="0" smtClean="0">
                <a:solidFill>
                  <a:srgbClr val="002060"/>
                </a:solidFill>
              </a:rPr>
            </a:b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fontScale="90000"/>
          </a:bodyPr>
          <a:lstStyle/>
          <a:p>
            <a:r>
              <a:rPr lang="el-GR" u="sng" dirty="0" smtClean="0"/>
              <a:t> </a:t>
            </a:r>
            <a:r>
              <a:rPr lang="el-GR" dirty="0" smtClean="0"/>
              <a:t/>
            </a:r>
            <a:br>
              <a:rPr lang="el-GR" dirty="0" smtClean="0"/>
            </a:br>
            <a:r>
              <a:rPr lang="el-GR" dirty="0" smtClean="0">
                <a:solidFill>
                  <a:srgbClr val="FFC000"/>
                </a:solidFill>
              </a:rPr>
              <a:t>Τι πετάμε στους </a:t>
            </a:r>
            <a:r>
              <a:rPr lang="el-GR" dirty="0" smtClean="0">
                <a:solidFill>
                  <a:srgbClr val="002060"/>
                </a:solidFill>
              </a:rPr>
              <a:t>μπλε</a:t>
            </a:r>
            <a:r>
              <a:rPr lang="el-GR" dirty="0" smtClean="0">
                <a:solidFill>
                  <a:schemeClr val="accent1">
                    <a:lumMod val="75000"/>
                  </a:schemeClr>
                </a:solidFill>
              </a:rPr>
              <a:t> </a:t>
            </a:r>
            <a:r>
              <a:rPr lang="el-GR" dirty="0" smtClean="0">
                <a:solidFill>
                  <a:srgbClr val="FFC000"/>
                </a:solidFill>
              </a:rPr>
              <a:t>κάδους </a:t>
            </a:r>
            <a:endParaRPr lang="el-GR" dirty="0">
              <a:solidFill>
                <a:srgbClr val="FFC000"/>
              </a:solidFill>
            </a:endParaRPr>
          </a:p>
        </p:txBody>
      </p:sp>
      <p:sp>
        <p:nvSpPr>
          <p:cNvPr id="3" name="2 - Θέση περιεχομένου"/>
          <p:cNvSpPr>
            <a:spLocks noGrp="1"/>
          </p:cNvSpPr>
          <p:nvPr>
            <p:ph idx="1"/>
          </p:nvPr>
        </p:nvSpPr>
        <p:spPr/>
        <p:txBody>
          <a:bodyPr>
            <a:normAutofit fontScale="85000" lnSpcReduction="20000"/>
          </a:bodyPr>
          <a:lstStyle/>
          <a:p>
            <a:pPr algn="just"/>
            <a:r>
              <a:rPr lang="el-GR" b="1" dirty="0" smtClean="0">
                <a:solidFill>
                  <a:schemeClr val="bg1">
                    <a:lumMod val="95000"/>
                    <a:lumOff val="5000"/>
                  </a:schemeClr>
                </a:solidFill>
              </a:rPr>
              <a:t>Χαρτιά: κουτιά από τσιγάρα, λογαριασμούς, εφημερίδες, βιβλία, χαρτοκιβώτια όλων των ειδών, όλα τα περιοδικά, ακόμα και αυτά με τις γυαλιστερές σελίδες, όλους τους φακέλους αλληλογραφίας. </a:t>
            </a:r>
          </a:p>
          <a:p>
            <a:pPr algn="just"/>
            <a:r>
              <a:rPr lang="el-GR" b="1" dirty="0" smtClean="0">
                <a:solidFill>
                  <a:schemeClr val="bg1">
                    <a:lumMod val="95000"/>
                    <a:lumOff val="5000"/>
                  </a:schemeClr>
                </a:solidFill>
              </a:rPr>
              <a:t>Αλουμινένιες και λευκοσίδηρες συσκευασίες: κουτάκια από αναψυκτικά και μπίρες, κονσέρβες κάθε είδους, σακουλάκια μέσα στα οποία αγοράζουμε τον καφέ, αλουμινένια μπολ μιας χρήσης, τα μεταλλικά ταψάκια μιας χρήσης, το κομμάτι από το αλουμινόχαρτο που χρησιμοποιήσαμε χθες αλλά δεν χρειαζόμαστε πια, μεταλλικά αντικείμενα γραφείου, τα κλειδιά που δεν χρειαζόμαστε κλπ . </a:t>
            </a:r>
          </a:p>
          <a:p>
            <a:pPr algn="just"/>
            <a:r>
              <a:rPr lang="el-GR" b="1" dirty="0" smtClean="0">
                <a:solidFill>
                  <a:schemeClr val="bg1">
                    <a:lumMod val="95000"/>
                    <a:lumOff val="5000"/>
                  </a:schemeClr>
                </a:solidFill>
              </a:rPr>
              <a:t> Όλες τις γυάλινες συσκευασίες: βαζάκια από τρόφιμα, μπουκάλια από ποτά, από αρώματα, από χυμούς, από φάρμακα,  πολύ καλά πλυμένα φυσικά.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u="sng" dirty="0" smtClean="0"/>
              <a:t> </a:t>
            </a:r>
            <a:r>
              <a:rPr lang="el-GR" dirty="0" smtClean="0"/>
              <a:t/>
            </a:r>
            <a:br>
              <a:rPr lang="el-GR" dirty="0" smtClean="0"/>
            </a:br>
            <a:r>
              <a:rPr lang="el-GR" dirty="0" smtClean="0">
                <a:solidFill>
                  <a:srgbClr val="FFC000"/>
                </a:solidFill>
              </a:rPr>
              <a:t>Τι άλλο μπορούμε να πετάξουμε</a:t>
            </a:r>
            <a:endParaRPr lang="el-GR" dirty="0">
              <a:solidFill>
                <a:srgbClr val="FFC000"/>
              </a:solidFill>
            </a:endParaRPr>
          </a:p>
        </p:txBody>
      </p:sp>
      <p:sp>
        <p:nvSpPr>
          <p:cNvPr id="3" name="2 - Θέση περιεχομένου"/>
          <p:cNvSpPr>
            <a:spLocks noGrp="1"/>
          </p:cNvSpPr>
          <p:nvPr>
            <p:ph idx="1"/>
          </p:nvPr>
        </p:nvSpPr>
        <p:spPr/>
        <p:txBody>
          <a:bodyPr>
            <a:normAutofit fontScale="77500" lnSpcReduction="20000"/>
          </a:bodyPr>
          <a:lstStyle/>
          <a:p>
            <a:pPr algn="just"/>
            <a:r>
              <a:rPr lang="el-GR" b="1" dirty="0" smtClean="0">
                <a:solidFill>
                  <a:schemeClr val="bg1">
                    <a:lumMod val="95000"/>
                    <a:lumOff val="5000"/>
                  </a:schemeClr>
                </a:solidFill>
              </a:rPr>
              <a:t>Όλες τις πλαστικές συσκευασίες από: αναψυκτικά, λάδι, αποσμητικά, απορρυπαντικά, δοχεία από τις μπογιές που βάφουμε, σακουλάκια από καπνό. </a:t>
            </a:r>
            <a:endParaRPr lang="en-US" b="1" dirty="0" smtClean="0">
              <a:solidFill>
                <a:schemeClr val="bg1">
                  <a:lumMod val="95000"/>
                  <a:lumOff val="5000"/>
                </a:schemeClr>
              </a:solidFill>
            </a:endParaRPr>
          </a:p>
          <a:p>
            <a:pPr algn="just"/>
            <a:r>
              <a:rPr lang="el-GR" b="1" dirty="0" smtClean="0">
                <a:solidFill>
                  <a:schemeClr val="bg1">
                    <a:lumMod val="95000"/>
                    <a:lumOff val="5000"/>
                  </a:schemeClr>
                </a:solidFill>
              </a:rPr>
              <a:t>Επίσης, οι σπασμένοι χάρακες του παιδιού, τα νάιλον από το πακέτο των τσιγάρων, το φιλμ περιτυλίγματος από τα τρόφιμα ή τα έντυπα, τα πλαστικά από τα είδη διατροφής, που πωλούνται συσκευασμένα στο σούπερ μάρκετ, το κεσεδάκι από το γιαούρτι, το σακουλάκι από το ρύζι ή τα μακαρόνια, το περιτύλιγμα από τις πάνες και όλα τα σχετικά είδη, τη σακούλα από το απορρυπαντικό πλυντηρίου που τελείωσε, τα παλιά γάντια κουζίνας που τρύπησαν… </a:t>
            </a:r>
          </a:p>
          <a:p>
            <a:pPr algn="just"/>
            <a:r>
              <a:rPr lang="en-US" b="1" dirty="0" smtClean="0">
                <a:solidFill>
                  <a:schemeClr val="bg1">
                    <a:lumMod val="95000"/>
                    <a:lumOff val="5000"/>
                  </a:schemeClr>
                </a:solidFill>
              </a:rPr>
              <a:t> </a:t>
            </a:r>
            <a:r>
              <a:rPr lang="el-GR" b="1" dirty="0" smtClean="0">
                <a:solidFill>
                  <a:schemeClr val="bg1">
                    <a:lumMod val="95000"/>
                    <a:lumOff val="5000"/>
                  </a:schemeClr>
                </a:solidFill>
              </a:rPr>
              <a:t>Πλαστικά αντικείμενα: κρεμάστρες σπασμένες, την πλαστική κουτάλα που χάλασε, τις πλαστικές σακούλες που δεν θα χρησιμοποιήσουμε, τα πλαστικά εργαλεία γραφείου, τις θήκες από τα CD, τις παλιές κασέτες που δεν ακούμε κ.λπ. </a:t>
            </a:r>
          </a:p>
          <a:p>
            <a:pPr>
              <a:buNone/>
            </a:pPr>
            <a:r>
              <a:rPr lang="el-GR" b="1" dirty="0" smtClean="0">
                <a:solidFill>
                  <a:schemeClr val="bg1">
                    <a:lumMod val="95000"/>
                    <a:lumOff val="5000"/>
                  </a:schemeClr>
                </a:solidFill>
              </a:rPr>
              <a:t> </a:t>
            </a:r>
          </a:p>
          <a:p>
            <a:endParaRPr lang="el-GR" b="1" dirty="0" smtClean="0">
              <a:solidFill>
                <a:schemeClr val="bg1">
                  <a:lumMod val="95000"/>
                  <a:lumOff val="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827</TotalTime>
  <Words>1979</Words>
  <Application>Microsoft Office PowerPoint</Application>
  <PresentationFormat>Προβολή στην οθόνη (4:3)</PresentationFormat>
  <Paragraphs>127</Paragraphs>
  <Slides>28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Αποκορύφωμα</vt:lpstr>
      <vt:lpstr>Κανω ανακυκλωση προστατευω το περιβαλλον  αγαπω το πρασινο </vt:lpstr>
      <vt:lpstr>Η δική μας δράση</vt:lpstr>
      <vt:lpstr>ΑΠΟΡΡΙΜΜΑΤΑ – ΡΥΠΑΝΣΗ  </vt:lpstr>
      <vt:lpstr>Ένα έργο που  εντυπωσιάζει  στο Museum National d’ Histoire Naturelle </vt:lpstr>
      <vt:lpstr>Τι είναι η ανακύκλωση </vt:lpstr>
      <vt:lpstr>ΤΙ ΑΝΑΚΥΚΛΩΝΟΥΜΕ  </vt:lpstr>
      <vt:lpstr>Μπλε κάδοι ανακύκλωσης  </vt:lpstr>
      <vt:lpstr>  Τι πετάμε στους μπλε κάδους </vt:lpstr>
      <vt:lpstr>  Τι άλλο μπορούμε να πετάξουμε</vt:lpstr>
      <vt:lpstr>Κέντρα Ανταποδοτικής Ανακύκλωσης  </vt:lpstr>
      <vt:lpstr>Κώδωνες συλλογής χαρτιού </vt:lpstr>
      <vt:lpstr>Κώδωνες συλλογής γυαλιού  </vt:lpstr>
      <vt:lpstr>Ανακύκλωση ηλεκτρικού και ηλεκτρονικού υλικού   </vt:lpstr>
      <vt:lpstr>Ανακύκλωση ηλεκτρονικών  υπολογιστών </vt:lpstr>
      <vt:lpstr>Ανακύκλωση μπαταριών   </vt:lpstr>
      <vt:lpstr>Ανακύκλωση φωτιστικών και λαμπτήρων   </vt:lpstr>
      <vt:lpstr>Ανακύκλωση λάστιχων αυτοκινήτων   </vt:lpstr>
      <vt:lpstr>Πλεονεκτήματα της μεθόδου </vt:lpstr>
      <vt:lpstr>Τι συμβαίνει στην χώρα μας </vt:lpstr>
      <vt:lpstr>Κοπρόχωμα   </vt:lpstr>
      <vt:lpstr>Που χρησιμοποιείται το συγκεκριμένο λίπασμα</vt:lpstr>
      <vt:lpstr>Πού ανακυκλώνουμε στη Λάρισα </vt:lpstr>
      <vt:lpstr>Πού ανακυκλώνουμε DVD &amp; Cd </vt:lpstr>
      <vt:lpstr>Ανακύκλωση στη γειτονιά μας</vt:lpstr>
      <vt:lpstr>Μαθαίνω για το τηγανέλαιο </vt:lpstr>
      <vt:lpstr>Τι είναι το βιοκαύσιμο</vt:lpstr>
      <vt:lpstr>Πώς χρησιμοποιείται το βιοκαύσιμο </vt:lpstr>
      <vt:lpstr>Επιμέλεια power point   Δέσποινα Καλπακίδου –  Συνδιαμόρφωση έρευνας  Δήμητρα  Μπουραζάνα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Desktop</cp:lastModifiedBy>
  <cp:revision>97</cp:revision>
  <dcterms:created xsi:type="dcterms:W3CDTF">2018-11-04T18:24:44Z</dcterms:created>
  <dcterms:modified xsi:type="dcterms:W3CDTF">2022-12-15T05:24:00Z</dcterms:modified>
</cp:coreProperties>
</file>