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60" r:id="rId7"/>
    <p:sldId id="259" r:id="rId8"/>
    <p:sldId id="269" r:id="rId9"/>
    <p:sldId id="270" r:id="rId10"/>
    <p:sldId id="266" r:id="rId11"/>
    <p:sldId id="275" r:id="rId12"/>
    <p:sldId id="271" r:id="rId13"/>
    <p:sldId id="272" r:id="rId14"/>
    <p:sldId id="273" r:id="rId15"/>
    <p:sldId id="276" r:id="rId16"/>
    <p:sldId id="277" r:id="rId17"/>
    <p:sldId id="268" r:id="rId18"/>
    <p:sldId id="274" r:id="rId19"/>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28"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rtlCol="0"/>
        <a:lstStyle/>
        <a:p>
          <a:pPr rtl="0"/>
          <a:endParaRPr lang="en-US"/>
        </a:p>
      </dgm:t>
    </dgm:pt>
    <dgm:pt modelId="{B4F1B46E-22B2-4721-950C-8704487586DC}">
      <dgm:prSet phldrT="[Text]"/>
      <dgm:spPr/>
      <dgm:t>
        <a:bodyPr rtlCol="0"/>
        <a:lstStyle/>
        <a:p>
          <a:pPr rtl="0"/>
          <a:r>
            <a:rPr lang="el-GR" noProof="1"/>
            <a:t> 1</a:t>
          </a:r>
        </a:p>
      </dgm:t>
    </dgm:pt>
    <dgm:pt modelId="{E8A66543-CC4D-4785-A93E-5B125E09F826}" type="parTrans" cxnId="{2C8317B2-2EBB-4589-86EA-C77B3B6E81AA}">
      <dgm:prSet/>
      <dgm:spPr/>
      <dgm:t>
        <a:bodyPr rtlCol="0"/>
        <a:lstStyle/>
        <a:p>
          <a:pPr rtl="0"/>
          <a:endParaRPr lang="el-GR" noProof="1"/>
        </a:p>
      </dgm:t>
    </dgm:pt>
    <dgm:pt modelId="{A7E2530A-34E2-4E9F-BC78-8920BA140C41}" type="sibTrans" cxnId="{2C8317B2-2EBB-4589-86EA-C77B3B6E81AA}">
      <dgm:prSet/>
      <dgm:spPr/>
      <dgm:t>
        <a:bodyPr rtlCol="0"/>
        <a:lstStyle/>
        <a:p>
          <a:pPr rtl="0"/>
          <a:endParaRPr lang="el-GR" noProof="1"/>
        </a:p>
      </dgm:t>
    </dgm:pt>
    <dgm:pt modelId="{9D72CDD3-5859-43DB-BD75-0C3C30E3DE62}">
      <dgm:prSet phldrT="[Text]" custT="1"/>
      <dgm:spPr>
        <a:solidFill>
          <a:schemeClr val="accent6">
            <a:lumMod val="20000"/>
            <a:lumOff val="80000"/>
            <a:alpha val="90000"/>
          </a:schemeClr>
        </a:solidFill>
      </dgm:spPr>
      <dgm:t>
        <a:bodyPr/>
        <a:lstStyle/>
        <a:p>
          <a:pPr algn="just"/>
          <a:endParaRPr lang="el-GR" sz="1800" b="1" dirty="0"/>
        </a:p>
        <a:p>
          <a:pPr algn="just"/>
          <a:endParaRPr lang="el-GR" sz="1800" b="1" dirty="0"/>
        </a:p>
        <a:p>
          <a:pPr algn="just"/>
          <a:r>
            <a:rPr lang="el-GR" sz="1800" b="1" dirty="0"/>
            <a:t>Α.</a:t>
          </a:r>
          <a:r>
            <a:rPr lang="el-GR" sz="1800" dirty="0"/>
            <a:t> </a:t>
          </a:r>
          <a:r>
            <a:rPr lang="el-GR" sz="1800" dirty="0" err="1"/>
            <a:t>Ιδιαίτερ</a:t>
          </a:r>
          <a:r>
            <a:rPr lang="en-US" sz="1800" dirty="0"/>
            <a:t>o</a:t>
          </a:r>
          <a:r>
            <a:rPr lang="el-GR" sz="1800" dirty="0"/>
            <a:t> ενδιαφέρον για τις ανθρώπινες σχέσεις σε μια εποχή </a:t>
          </a:r>
          <a:r>
            <a:rPr lang="en-US" sz="1800" dirty="0"/>
            <a:t>&amp;</a:t>
          </a:r>
          <a:r>
            <a:rPr lang="el-GR" sz="1800" dirty="0"/>
            <a:t> συγκυρία αλλόκοτων συνθηκών κατά την οποία η αρμονική συμβίωση </a:t>
          </a:r>
          <a:r>
            <a:rPr lang="en-US" sz="1800" dirty="0"/>
            <a:t>&amp;</a:t>
          </a:r>
          <a:r>
            <a:rPr lang="el-GR" sz="1800" dirty="0"/>
            <a:t> εγγύτητα συναισθηματική </a:t>
          </a:r>
          <a:r>
            <a:rPr lang="en-US" sz="1800" dirty="0"/>
            <a:t>-</a:t>
          </a:r>
          <a:r>
            <a:rPr lang="el-GR" sz="1800" dirty="0"/>
            <a:t> ψυχική κρίνεται ουσιαστική </a:t>
          </a:r>
          <a:r>
            <a:rPr lang="en-US" sz="1800" dirty="0"/>
            <a:t>&amp;</a:t>
          </a:r>
          <a:r>
            <a:rPr lang="el-GR" sz="1800" dirty="0"/>
            <a:t> απαραίτητη ενώ </a:t>
          </a:r>
          <a:endParaRPr lang="en-US" sz="1800" dirty="0"/>
        </a:p>
        <a:p>
          <a:pPr algn="just"/>
          <a:r>
            <a:rPr lang="el-GR" sz="1800" dirty="0"/>
            <a:t>δεν αφήνει περιθώρια σε αρνητικές συμπεριφορές </a:t>
          </a:r>
          <a:r>
            <a:rPr lang="en-US" sz="1800" dirty="0"/>
            <a:t>&amp;</a:t>
          </a:r>
          <a:r>
            <a:rPr lang="el-GR" sz="1800" dirty="0"/>
            <a:t> στάσεις ιδιαίτερα στον ευαίσθητο κόσμο των μαθητών/-τριών. </a:t>
          </a:r>
          <a:endParaRPr lang="el-GR" sz="1800" noProof="1"/>
        </a:p>
      </dgm:t>
    </dgm:pt>
    <dgm:pt modelId="{1D5B1F83-33A7-4298-BC11-2B1252AFAEA5}" type="parTrans" cxnId="{DDB5AD9A-40B0-48EF-AF2C-8CCDA330F7FE}">
      <dgm:prSet/>
      <dgm:spPr/>
      <dgm:t>
        <a:bodyPr rtlCol="0"/>
        <a:lstStyle/>
        <a:p>
          <a:pPr rtl="0"/>
          <a:endParaRPr lang="el-GR" noProof="1"/>
        </a:p>
      </dgm:t>
    </dgm:pt>
    <dgm:pt modelId="{15E25BD4-1EBF-43C2-8885-DBF66B8429E1}" type="sibTrans" cxnId="{DDB5AD9A-40B0-48EF-AF2C-8CCDA330F7FE}">
      <dgm:prSet/>
      <dgm:spPr/>
      <dgm:t>
        <a:bodyPr rtlCol="0"/>
        <a:lstStyle/>
        <a:p>
          <a:pPr rtl="0"/>
          <a:endParaRPr lang="el-GR" noProof="1"/>
        </a:p>
      </dgm:t>
    </dgm:pt>
    <dgm:pt modelId="{F2881FB1-6580-4F21-A283-BFAA6F91D5D2}">
      <dgm:prSet phldrT="[Text]"/>
      <dgm:spPr/>
      <dgm:t>
        <a:bodyPr rtlCol="0"/>
        <a:lstStyle/>
        <a:p>
          <a:pPr rtl="0"/>
          <a:r>
            <a:rPr lang="el-GR" noProof="1"/>
            <a:t>2</a:t>
          </a:r>
        </a:p>
      </dgm:t>
    </dgm:pt>
    <dgm:pt modelId="{2D960FDD-BADA-480D-9043-497C56588AD3}" type="parTrans" cxnId="{4A31D641-1B5D-46D3-B685-0C4DC6EFE71B}">
      <dgm:prSet/>
      <dgm:spPr/>
      <dgm:t>
        <a:bodyPr rtlCol="0"/>
        <a:lstStyle/>
        <a:p>
          <a:pPr rtl="0"/>
          <a:endParaRPr lang="el-GR" noProof="1"/>
        </a:p>
      </dgm:t>
    </dgm:pt>
    <dgm:pt modelId="{A5ABDC17-7AB5-4F0E-992A-F9343F5D74EB}" type="sibTrans" cxnId="{4A31D641-1B5D-46D3-B685-0C4DC6EFE71B}">
      <dgm:prSet/>
      <dgm:spPr/>
      <dgm:t>
        <a:bodyPr rtlCol="0"/>
        <a:lstStyle/>
        <a:p>
          <a:pPr rtl="0"/>
          <a:endParaRPr lang="el-GR" noProof="1"/>
        </a:p>
      </dgm:t>
    </dgm:pt>
    <dgm:pt modelId="{8321AB85-EA8C-4958-B404-B4C118CB3C18}">
      <dgm:prSet phldrT="[Text]" custT="1"/>
      <dgm:spPr>
        <a:solidFill>
          <a:schemeClr val="accent6">
            <a:lumMod val="20000"/>
            <a:lumOff val="80000"/>
            <a:alpha val="90000"/>
          </a:schemeClr>
        </a:solidFill>
      </dgm:spPr>
      <dgm:t>
        <a:bodyPr/>
        <a:lstStyle/>
        <a:p>
          <a:r>
            <a:rPr lang="el-GR" sz="1800" b="1" dirty="0"/>
            <a:t>Β.</a:t>
          </a:r>
          <a:r>
            <a:rPr lang="el-GR" sz="1800" dirty="0"/>
            <a:t> Συγγραφέας της πόλης μας.</a:t>
          </a:r>
          <a:endParaRPr lang="el-GR" sz="1800" noProof="1"/>
        </a:p>
      </dgm:t>
    </dgm:pt>
    <dgm:pt modelId="{24ABE8B3-7220-436D-9636-F7B4C0B99576}" type="parTrans" cxnId="{129AEA77-5D2A-49D4-956D-99009974B6C5}">
      <dgm:prSet/>
      <dgm:spPr/>
      <dgm:t>
        <a:bodyPr rtlCol="0"/>
        <a:lstStyle/>
        <a:p>
          <a:pPr rtl="0"/>
          <a:endParaRPr lang="el-GR" noProof="1"/>
        </a:p>
      </dgm:t>
    </dgm:pt>
    <dgm:pt modelId="{AA5F76CE-8FD4-4692-8BB1-EF84CF9D365E}" type="sibTrans" cxnId="{129AEA77-5D2A-49D4-956D-99009974B6C5}">
      <dgm:prSet/>
      <dgm:spPr/>
      <dgm:t>
        <a:bodyPr rtlCol="0"/>
        <a:lstStyle/>
        <a:p>
          <a:pPr rtl="0"/>
          <a:endParaRPr lang="el-GR" noProof="1"/>
        </a:p>
      </dgm:t>
    </dgm:pt>
    <dgm:pt modelId="{9614A323-64B1-4077-A841-022051EC749A}">
      <dgm:prSet phldrT="[Text]"/>
      <dgm:spPr/>
      <dgm:t>
        <a:bodyPr rtlCol="0"/>
        <a:lstStyle/>
        <a:p>
          <a:pPr rtl="0"/>
          <a:r>
            <a:rPr lang="el-GR" noProof="1"/>
            <a:t>3</a:t>
          </a:r>
        </a:p>
      </dgm:t>
    </dgm:pt>
    <dgm:pt modelId="{E5F6BCBD-B84E-4018-BE9E-BF57FF3B4B36}" type="parTrans" cxnId="{FC7BD086-74EA-4D6C-9657-E916D355F209}">
      <dgm:prSet/>
      <dgm:spPr/>
      <dgm:t>
        <a:bodyPr rtlCol="0"/>
        <a:lstStyle/>
        <a:p>
          <a:pPr rtl="0"/>
          <a:endParaRPr lang="el-GR" noProof="1"/>
        </a:p>
      </dgm:t>
    </dgm:pt>
    <dgm:pt modelId="{FEC2A79F-8857-403A-A738-E8CE75C965E2}" type="sibTrans" cxnId="{FC7BD086-74EA-4D6C-9657-E916D355F209}">
      <dgm:prSet/>
      <dgm:spPr/>
      <dgm:t>
        <a:bodyPr rtlCol="0"/>
        <a:lstStyle/>
        <a:p>
          <a:pPr rtl="0"/>
          <a:endParaRPr lang="el-GR" noProof="1"/>
        </a:p>
      </dgm:t>
    </dgm:pt>
    <dgm:pt modelId="{3D5CDB25-F8FA-444B-8D4A-1D29D0CBA282}">
      <dgm:prSet phldrT="[Text]" custT="1"/>
      <dgm:spPr>
        <a:solidFill>
          <a:schemeClr val="accent6">
            <a:lumMod val="20000"/>
            <a:lumOff val="80000"/>
            <a:alpha val="90000"/>
          </a:schemeClr>
        </a:solidFill>
      </dgm:spPr>
      <dgm:t>
        <a:bodyPr/>
        <a:lstStyle/>
        <a:p>
          <a:r>
            <a:rPr lang="el-GR" sz="1800" b="1" dirty="0"/>
            <a:t>Γ.</a:t>
          </a:r>
          <a:r>
            <a:rPr lang="el-GR" sz="1800" dirty="0"/>
            <a:t> Λειτουργία βιβλιοθήκης -διεύρυνση συμμετοχής.</a:t>
          </a:r>
        </a:p>
        <a:p>
          <a:endParaRPr lang="el-GR" sz="1800" noProof="1"/>
        </a:p>
        <a:p>
          <a:endParaRPr lang="el-GR" sz="1800" noProof="1"/>
        </a:p>
      </dgm:t>
    </dgm:pt>
    <dgm:pt modelId="{4C229933-AC16-44B7-98EC-4C0F07FABCB0}" type="parTrans" cxnId="{2E3C97E6-67D4-4948-B47A-1115C2B2979F}">
      <dgm:prSet/>
      <dgm:spPr/>
      <dgm:t>
        <a:bodyPr rtlCol="0"/>
        <a:lstStyle/>
        <a:p>
          <a:pPr rtl="0"/>
          <a:endParaRPr lang="el-GR" noProof="1"/>
        </a:p>
      </dgm:t>
    </dgm:pt>
    <dgm:pt modelId="{189DA4C5-2A22-4C71-A806-7B4AB57767CC}" type="sibTrans" cxnId="{2E3C97E6-67D4-4948-B47A-1115C2B2979F}">
      <dgm:prSet/>
      <dgm:spPr/>
      <dgm:t>
        <a:bodyPr rtlCol="0"/>
        <a:lstStyle/>
        <a:p>
          <a:pPr rtl="0"/>
          <a:endParaRPr lang="el-GR" noProof="1"/>
        </a:p>
      </dgm:t>
    </dgm:pt>
    <dgm:pt modelId="{0DC7A063-583D-4B0F-88B2-BD54F95D95AF}" type="pres">
      <dgm:prSet presAssocID="{00C18FBF-3FF5-4C16-97CF-AF03740D7AB6}" presName="list" presStyleCnt="0">
        <dgm:presLayoutVars>
          <dgm:dir/>
          <dgm:animLvl val="lvl"/>
        </dgm:presLayoutVars>
      </dgm:prSet>
      <dgm:spPr/>
      <dgm:t>
        <a:bodyPr/>
        <a:lstStyle/>
        <a:p>
          <a:endParaRPr lang="el-GR"/>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3" custScaleX="178586" custScaleY="449124" custLinFactNeighborX="-91307" custLinFactNeighborY="-19964"/>
      <dgm:spPr/>
      <dgm:t>
        <a:bodyPr/>
        <a:lstStyle/>
        <a:p>
          <a:endParaRPr lang="el-GR"/>
        </a:p>
      </dgm:t>
    </dgm:pt>
    <dgm:pt modelId="{187D4E8C-5C91-4D00-870C-2C45D4EA263C}" type="pres">
      <dgm:prSet presAssocID="{B4F1B46E-22B2-4721-950C-8704487586DC}" presName="firstChildTx" presStyleLbl="bgAccFollowNode1" presStyleIdx="0" presStyleCnt="3">
        <dgm:presLayoutVars>
          <dgm:bulletEnabled val="1"/>
        </dgm:presLayoutVars>
      </dgm:prSet>
      <dgm:spPr/>
      <dgm:t>
        <a:bodyPr/>
        <a:lstStyle/>
        <a:p>
          <a:endParaRPr lang="el-GR"/>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3" custLinFactX="-12641" custLinFactNeighborX="-100000" custLinFactNeighborY="-4756"/>
      <dgm:spPr/>
      <dgm:t>
        <a:bodyPr/>
        <a:lstStyle/>
        <a:p>
          <a:endParaRPr lang="el-GR"/>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1" presStyleCnt="3" custScaleX="119167" custScaleY="208852" custLinFactNeighborX="-36776" custLinFactNeighborY="16161"/>
      <dgm:spPr/>
      <dgm:t>
        <a:bodyPr/>
        <a:lstStyle/>
        <a:p>
          <a:endParaRPr lang="el-GR"/>
        </a:p>
      </dgm:t>
    </dgm:pt>
    <dgm:pt modelId="{10C9E3CF-3A8F-4100-8ACD-91E2373197A2}" type="pres">
      <dgm:prSet presAssocID="{F2881FB1-6580-4F21-A283-BFAA6F91D5D2}" presName="firstChildTx" presStyleLbl="bgAccFollowNode1" presStyleIdx="1" presStyleCnt="3">
        <dgm:presLayoutVars>
          <dgm:bulletEnabled val="1"/>
        </dgm:presLayoutVars>
      </dgm:prSet>
      <dgm:spPr/>
      <dgm:t>
        <a:bodyPr/>
        <a:lstStyle/>
        <a:p>
          <a:endParaRPr lang="el-GR"/>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3" custLinFactNeighborX="-34874" custLinFactNeighborY="5468"/>
      <dgm:spPr/>
      <dgm:t>
        <a:bodyPr/>
        <a:lstStyle/>
        <a:p>
          <a:endParaRPr lang="el-GR"/>
        </a:p>
      </dgm:t>
    </dgm:pt>
    <dgm:pt modelId="{FC2522F1-14BB-4B37-B60E-2E8A7E8A6C30}" type="pres">
      <dgm:prSet presAssocID="{A5ABDC17-7AB5-4F0E-992A-F9343F5D74EB}" presName="transSpace" presStyleCnt="0"/>
      <dgm:spPr/>
    </dgm:pt>
    <dgm:pt modelId="{14767817-B8D4-42AF-BC0A-F3C263D3A3B0}" type="pres">
      <dgm:prSet presAssocID="{9614A323-64B1-4077-A841-022051EC749A}" presName="posSpace" presStyleCnt="0"/>
      <dgm:spPr/>
    </dgm:pt>
    <dgm:pt modelId="{D0E820F6-3252-459D-9849-ACE63A5FD86D}" type="pres">
      <dgm:prSet presAssocID="{9614A323-64B1-4077-A841-022051EC749A}" presName="vertFlow" presStyleCnt="0"/>
      <dgm:spPr/>
    </dgm:pt>
    <dgm:pt modelId="{F85E6486-8506-4708-BD58-CE71F91375E5}" type="pres">
      <dgm:prSet presAssocID="{9614A323-64B1-4077-A841-022051EC749A}" presName="topSpace" presStyleCnt="0"/>
      <dgm:spPr/>
    </dgm:pt>
    <dgm:pt modelId="{07D8D4CB-FF55-40B3-A9DA-721314D5398A}" type="pres">
      <dgm:prSet presAssocID="{9614A323-64B1-4077-A841-022051EC749A}" presName="firstComp" presStyleCnt="0"/>
      <dgm:spPr/>
    </dgm:pt>
    <dgm:pt modelId="{37E9835F-4FF0-409E-B252-86F083734D94}" type="pres">
      <dgm:prSet presAssocID="{9614A323-64B1-4077-A841-022051EC749A}" presName="firstChild" presStyleLbl="bgAccFollowNode1" presStyleIdx="2" presStyleCnt="3" custScaleX="133558" custScaleY="321027" custLinFactNeighborX="-52698" custLinFactNeighborY="5558"/>
      <dgm:spPr/>
      <dgm:t>
        <a:bodyPr/>
        <a:lstStyle/>
        <a:p>
          <a:endParaRPr lang="el-GR"/>
        </a:p>
      </dgm:t>
    </dgm:pt>
    <dgm:pt modelId="{34E659B4-FFCE-46E7-8AE2-5329413D29FB}" type="pres">
      <dgm:prSet presAssocID="{9614A323-64B1-4077-A841-022051EC749A}" presName="firstChildTx" presStyleLbl="bgAccFollowNode1" presStyleIdx="2" presStyleCnt="3">
        <dgm:presLayoutVars>
          <dgm:bulletEnabled val="1"/>
        </dgm:presLayoutVars>
      </dgm:prSet>
      <dgm:spPr/>
      <dgm:t>
        <a:bodyPr/>
        <a:lstStyle/>
        <a:p>
          <a:endParaRPr lang="el-GR"/>
        </a:p>
      </dgm:t>
    </dgm:pt>
    <dgm:pt modelId="{5695A061-FD67-4203-A7FB-71AE45D25E07}" type="pres">
      <dgm:prSet presAssocID="{9614A323-64B1-4077-A841-022051EC749A}" presName="negSpace" presStyleCnt="0"/>
      <dgm:spPr/>
    </dgm:pt>
    <dgm:pt modelId="{F7CAD879-BA2E-4F4C-AE67-2A7173D391B0}" type="pres">
      <dgm:prSet presAssocID="{9614A323-64B1-4077-A841-022051EC749A}" presName="circle" presStyleLbl="node1" presStyleIdx="2" presStyleCnt="3" custLinFactNeighborX="-81465" custLinFactNeighborY="-1902"/>
      <dgm:spPr/>
      <dgm:t>
        <a:bodyPr/>
        <a:lstStyle/>
        <a:p>
          <a:endParaRPr lang="el-GR"/>
        </a:p>
      </dgm:t>
    </dgm:pt>
  </dgm:ptLst>
  <dgm:cxnLst>
    <dgm:cxn modelId="{4A31D641-1B5D-46D3-B685-0C4DC6EFE71B}" srcId="{00C18FBF-3FF5-4C16-97CF-AF03740D7AB6}" destId="{F2881FB1-6580-4F21-A283-BFAA6F91D5D2}" srcOrd="1" destOrd="0" parTransId="{2D960FDD-BADA-480D-9043-497C56588AD3}" sibTransId="{A5ABDC17-7AB5-4F0E-992A-F9343F5D74EB}"/>
    <dgm:cxn modelId="{2DF4FDC6-9998-45E2-B49B-7BDDAE43878E}" type="presOf" srcId="{B4F1B46E-22B2-4721-950C-8704487586DC}" destId="{FC7ED273-8CFD-43C2-9C05-44FADF3E0637}"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FC7BD086-74EA-4D6C-9657-E916D355F209}" srcId="{00C18FBF-3FF5-4C16-97CF-AF03740D7AB6}" destId="{9614A323-64B1-4077-A841-022051EC749A}" srcOrd="2" destOrd="0" parTransId="{E5F6BCBD-B84E-4018-BE9E-BF57FF3B4B36}" sibTransId="{FEC2A79F-8857-403A-A738-E8CE75C965E2}"/>
    <dgm:cxn modelId="{AACC54D1-0243-46E9-9624-A663799E8A06}" type="presOf" srcId="{9D72CDD3-5859-43DB-BD75-0C3C30E3DE62}" destId="{6B08AC4B-4CEC-41E5-AE19-47A4E2720563}" srcOrd="0" destOrd="0" presId="urn:microsoft.com/office/officeart/2005/8/layout/hList9"/>
    <dgm:cxn modelId="{129AEA77-5D2A-49D4-956D-99009974B6C5}" srcId="{F2881FB1-6580-4F21-A283-BFAA6F91D5D2}" destId="{8321AB85-EA8C-4958-B404-B4C118CB3C18}" srcOrd="0" destOrd="0" parTransId="{24ABE8B3-7220-436D-9636-F7B4C0B99576}" sibTransId="{AA5F76CE-8FD4-4692-8BB1-EF84CF9D365E}"/>
    <dgm:cxn modelId="{7F3B5912-CE3A-4F69-B6A0-82162798FA63}" type="presOf" srcId="{00C18FBF-3FF5-4C16-97CF-AF03740D7AB6}" destId="{0DC7A063-583D-4B0F-88B2-BD54F95D95AF}" srcOrd="0"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DDB5AD9A-40B0-48EF-AF2C-8CCDA330F7FE}" srcId="{B4F1B46E-22B2-4721-950C-8704487586DC}" destId="{9D72CDD3-5859-43DB-BD75-0C3C30E3DE62}" srcOrd="0" destOrd="0" parTransId="{1D5B1F83-33A7-4298-BC11-2B1252AFAEA5}" sibTransId="{15E25BD4-1EBF-43C2-8885-DBF66B8429E1}"/>
    <dgm:cxn modelId="{9447189F-72CD-4D1E-B222-353A760E76C0}" type="presOf" srcId="{8321AB85-EA8C-4958-B404-B4C118CB3C18}" destId="{10C9E3CF-3A8F-4100-8ACD-91E2373197A2}" srcOrd="1" destOrd="0" presId="urn:microsoft.com/office/officeart/2005/8/layout/hList9"/>
    <dgm:cxn modelId="{C2436BE0-6F74-4B01-81E2-060C43D61C52}" type="presOf" srcId="{8321AB85-EA8C-4958-B404-B4C118CB3C18}" destId="{F660F4B9-35DB-4256-A868-A35C6DCCF6B2}" srcOrd="0" destOrd="0" presId="urn:microsoft.com/office/officeart/2005/8/layout/hList9"/>
    <dgm:cxn modelId="{2E3C97E6-67D4-4948-B47A-1115C2B2979F}" srcId="{9614A323-64B1-4077-A841-022051EC749A}" destId="{3D5CDB25-F8FA-444B-8D4A-1D29D0CBA282}" srcOrd="0" destOrd="0" parTransId="{4C229933-AC16-44B7-98EC-4C0F07FABCB0}" sibTransId="{189DA4C5-2A22-4C71-A806-7B4AB57767CC}"/>
    <dgm:cxn modelId="{9B554743-D321-4170-9F6E-A95F92608479}" type="presOf" srcId="{3D5CDB25-F8FA-444B-8D4A-1D29D0CBA282}" destId="{34E659B4-FFCE-46E7-8AE2-5329413D29FB}" srcOrd="1"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999DAD7A-B019-46BF-9342-5EC7BC24A013}" type="presOf" srcId="{9614A323-64B1-4077-A841-022051EC749A}" destId="{F7CAD879-BA2E-4F4C-AE67-2A7173D391B0}" srcOrd="0" destOrd="0" presId="urn:microsoft.com/office/officeart/2005/8/layout/hList9"/>
    <dgm:cxn modelId="{28BA4B63-8C74-424C-9202-DC5AFC2E0995}" type="presOf" srcId="{3D5CDB25-F8FA-444B-8D4A-1D29D0CBA282}" destId="{37E9835F-4FF0-409E-B252-86F083734D94}"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5917893A-DADC-43C7-898E-A6F53C747584}" type="presParOf" srcId="{0DC7A063-583D-4B0F-88B2-BD54F95D95AF}" destId="{14767817-B8D4-42AF-BC0A-F3C263D3A3B0}" srcOrd="10" destOrd="0" presId="urn:microsoft.com/office/officeart/2005/8/layout/hList9"/>
    <dgm:cxn modelId="{50CAA42E-BA19-45B2-B2F0-B6D7C9D9AB4E}" type="presParOf" srcId="{0DC7A063-583D-4B0F-88B2-BD54F95D95AF}" destId="{D0E820F6-3252-459D-9849-ACE63A5FD86D}" srcOrd="11" destOrd="0" presId="urn:microsoft.com/office/officeart/2005/8/layout/hList9"/>
    <dgm:cxn modelId="{E5267EB0-1F4D-4DA7-B400-52251DBEA631}" type="presParOf" srcId="{D0E820F6-3252-459D-9849-ACE63A5FD86D}" destId="{F85E6486-8506-4708-BD58-CE71F91375E5}" srcOrd="0" destOrd="0" presId="urn:microsoft.com/office/officeart/2005/8/layout/hList9"/>
    <dgm:cxn modelId="{CC639252-F632-4B59-921C-2B7BE1F08C32}" type="presParOf" srcId="{D0E820F6-3252-459D-9849-ACE63A5FD86D}" destId="{07D8D4CB-FF55-40B3-A9DA-721314D5398A}" srcOrd="1" destOrd="0" presId="urn:microsoft.com/office/officeart/2005/8/layout/hList9"/>
    <dgm:cxn modelId="{4A2A80AB-D476-4A6E-90DB-7783505C1EC9}" type="presParOf" srcId="{07D8D4CB-FF55-40B3-A9DA-721314D5398A}" destId="{37E9835F-4FF0-409E-B252-86F083734D94}" srcOrd="0" destOrd="0" presId="urn:microsoft.com/office/officeart/2005/8/layout/hList9"/>
    <dgm:cxn modelId="{DB687FB1-857F-498B-BC19-B4F06924CB1A}" type="presParOf" srcId="{07D8D4CB-FF55-40B3-A9DA-721314D5398A}" destId="{34E659B4-FFCE-46E7-8AE2-5329413D29FB}" srcOrd="1" destOrd="0" presId="urn:microsoft.com/office/officeart/2005/8/layout/hList9"/>
    <dgm:cxn modelId="{A1C1B9F8-3F86-4066-A69D-41265BF21AB6}" type="presParOf" srcId="{0DC7A063-583D-4B0F-88B2-BD54F95D95AF}" destId="{5695A061-FD67-4203-A7FB-71AE45D25E07}" srcOrd="12" destOrd="0" presId="urn:microsoft.com/office/officeart/2005/8/layout/hList9"/>
    <dgm:cxn modelId="{FA9B93E2-57EA-4125-8047-826965FDD2FE}" type="presParOf" srcId="{0DC7A063-583D-4B0F-88B2-BD54F95D95AF}" destId="{F7CAD879-BA2E-4F4C-AE67-2A7173D391B0}" srcOrd="13"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44431" y="189146"/>
          <a:ext cx="4465305" cy="4194193"/>
        </a:xfrm>
        <a:prstGeom prst="rect">
          <a:avLst/>
        </a:prstGeom>
        <a:solidFill>
          <a:schemeClr val="accent6">
            <a:lumMod val="20000"/>
            <a:lumOff val="80000"/>
            <a:alpha val="9000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90000"/>
            </a:lnSpc>
            <a:spcBef>
              <a:spcPct val="0"/>
            </a:spcBef>
            <a:spcAft>
              <a:spcPct val="35000"/>
            </a:spcAft>
            <a:buNone/>
          </a:pPr>
          <a:endParaRPr lang="el-GR" sz="1800" b="1" kern="1200" dirty="0"/>
        </a:p>
        <a:p>
          <a:pPr marL="0" lvl="0" indent="0" algn="just" defTabSz="800100">
            <a:lnSpc>
              <a:spcPct val="90000"/>
            </a:lnSpc>
            <a:spcBef>
              <a:spcPct val="0"/>
            </a:spcBef>
            <a:spcAft>
              <a:spcPct val="35000"/>
            </a:spcAft>
            <a:buNone/>
          </a:pPr>
          <a:endParaRPr lang="el-GR" sz="1800" b="1" kern="1200" dirty="0"/>
        </a:p>
        <a:p>
          <a:pPr marL="0" lvl="0" indent="0" algn="just" defTabSz="800100">
            <a:lnSpc>
              <a:spcPct val="90000"/>
            </a:lnSpc>
            <a:spcBef>
              <a:spcPct val="0"/>
            </a:spcBef>
            <a:spcAft>
              <a:spcPct val="35000"/>
            </a:spcAft>
            <a:buNone/>
          </a:pPr>
          <a:r>
            <a:rPr lang="el-GR" sz="1800" b="1" kern="1200" dirty="0"/>
            <a:t>Α.</a:t>
          </a:r>
          <a:r>
            <a:rPr lang="el-GR" sz="1800" kern="1200" dirty="0"/>
            <a:t> </a:t>
          </a:r>
          <a:r>
            <a:rPr lang="el-GR" sz="1800" kern="1200" dirty="0" err="1"/>
            <a:t>Ιδιαίτερ</a:t>
          </a:r>
          <a:r>
            <a:rPr lang="en-US" sz="1800" kern="1200" dirty="0"/>
            <a:t>o</a:t>
          </a:r>
          <a:r>
            <a:rPr lang="el-GR" sz="1800" kern="1200" dirty="0"/>
            <a:t> ενδιαφέρον για τις ανθρώπινες σχέσεις σε μια εποχή </a:t>
          </a:r>
          <a:r>
            <a:rPr lang="en-US" sz="1800" kern="1200" dirty="0"/>
            <a:t>&amp;</a:t>
          </a:r>
          <a:r>
            <a:rPr lang="el-GR" sz="1800" kern="1200" dirty="0"/>
            <a:t> συγκυρία αλλόκοτων συνθηκών κατά την οποία η αρμονική συμβίωση </a:t>
          </a:r>
          <a:r>
            <a:rPr lang="en-US" sz="1800" kern="1200" dirty="0"/>
            <a:t>&amp;</a:t>
          </a:r>
          <a:r>
            <a:rPr lang="el-GR" sz="1800" kern="1200" dirty="0"/>
            <a:t> εγγύτητα συναισθηματική </a:t>
          </a:r>
          <a:r>
            <a:rPr lang="en-US" sz="1800" kern="1200" dirty="0"/>
            <a:t>-</a:t>
          </a:r>
          <a:r>
            <a:rPr lang="el-GR" sz="1800" kern="1200" dirty="0"/>
            <a:t> ψυχική κρίνεται ουσιαστική </a:t>
          </a:r>
          <a:r>
            <a:rPr lang="en-US" sz="1800" kern="1200" dirty="0"/>
            <a:t>&amp;</a:t>
          </a:r>
          <a:r>
            <a:rPr lang="el-GR" sz="1800" kern="1200" dirty="0"/>
            <a:t> απαραίτητη ενώ </a:t>
          </a:r>
          <a:endParaRPr lang="en-US" sz="1800" kern="1200" dirty="0"/>
        </a:p>
        <a:p>
          <a:pPr marL="0" lvl="0" indent="0" algn="just" defTabSz="800100">
            <a:lnSpc>
              <a:spcPct val="90000"/>
            </a:lnSpc>
            <a:spcBef>
              <a:spcPct val="0"/>
            </a:spcBef>
            <a:spcAft>
              <a:spcPct val="35000"/>
            </a:spcAft>
            <a:buNone/>
          </a:pPr>
          <a:r>
            <a:rPr lang="el-GR" sz="1800" kern="1200" dirty="0"/>
            <a:t>δεν αφήνει περιθώρια σε αρνητικές συμπεριφορές </a:t>
          </a:r>
          <a:r>
            <a:rPr lang="en-US" sz="1800" kern="1200" dirty="0"/>
            <a:t>&amp;</a:t>
          </a:r>
          <a:r>
            <a:rPr lang="el-GR" sz="1800" kern="1200" dirty="0"/>
            <a:t> στάσεις ιδιαίτερα στον ευαίσθητο κόσμο των μαθητών/-τριών. </a:t>
          </a:r>
          <a:endParaRPr lang="el-GR" sz="1800" kern="1200" noProof="1"/>
        </a:p>
      </dsp:txBody>
      <dsp:txXfrm>
        <a:off x="670017" y="189146"/>
        <a:ext cx="3750856" cy="4194193"/>
      </dsp:txXfrm>
    </dsp:sp>
    <dsp:sp modelId="{FC7ED273-8CFD-43C2-9C05-44FADF3E0637}">
      <dsp:nvSpPr>
        <dsp:cNvPr id="0" name=""/>
        <dsp:cNvSpPr/>
      </dsp:nvSpPr>
      <dsp:spPr>
        <a:xfrm>
          <a:off x="755985" y="0"/>
          <a:ext cx="933394" cy="933394"/>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911350" rtl="0">
            <a:lnSpc>
              <a:spcPct val="90000"/>
            </a:lnSpc>
            <a:spcBef>
              <a:spcPct val="0"/>
            </a:spcBef>
            <a:spcAft>
              <a:spcPct val="35000"/>
            </a:spcAft>
            <a:buNone/>
          </a:pPr>
          <a:r>
            <a:rPr lang="el-GR" sz="4300" kern="1200" noProof="1"/>
            <a:t> 1</a:t>
          </a:r>
        </a:p>
      </dsp:txBody>
      <dsp:txXfrm>
        <a:off x="892677" y="136692"/>
        <a:ext cx="660010" cy="660010"/>
      </dsp:txXfrm>
    </dsp:sp>
    <dsp:sp modelId="{F660F4B9-35DB-4256-A868-A35C6DCCF6B2}">
      <dsp:nvSpPr>
        <dsp:cNvPr id="0" name=""/>
        <dsp:cNvSpPr/>
      </dsp:nvSpPr>
      <dsp:spPr>
        <a:xfrm>
          <a:off x="4740680" y="526503"/>
          <a:ext cx="1988237" cy="1950387"/>
        </a:xfrm>
        <a:prstGeom prst="rect">
          <a:avLst/>
        </a:prstGeom>
        <a:solidFill>
          <a:schemeClr val="accent6">
            <a:lumMod val="20000"/>
            <a:lumOff val="80000"/>
            <a:alpha val="9000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l-GR" sz="1800" b="1" kern="1200" dirty="0"/>
            <a:t>Β.</a:t>
          </a:r>
          <a:r>
            <a:rPr lang="el-GR" sz="1800" kern="1200" dirty="0"/>
            <a:t> Συγγραφέας της πόλης μας.</a:t>
          </a:r>
          <a:endParaRPr lang="el-GR" sz="1800" kern="1200" noProof="1"/>
        </a:p>
      </dsp:txBody>
      <dsp:txXfrm>
        <a:off x="5058798" y="526503"/>
        <a:ext cx="1670119" cy="1950387"/>
      </dsp:txXfrm>
    </dsp:sp>
    <dsp:sp modelId="{FD776C1E-557E-4553-9447-49B69EEC7907}">
      <dsp:nvSpPr>
        <dsp:cNvPr id="0" name=""/>
        <dsp:cNvSpPr/>
      </dsp:nvSpPr>
      <dsp:spPr>
        <a:xfrm>
          <a:off x="4707431" y="53262"/>
          <a:ext cx="933394" cy="933394"/>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911350" rtl="0">
            <a:lnSpc>
              <a:spcPct val="90000"/>
            </a:lnSpc>
            <a:spcBef>
              <a:spcPct val="0"/>
            </a:spcBef>
            <a:spcAft>
              <a:spcPct val="35000"/>
            </a:spcAft>
            <a:buNone/>
          </a:pPr>
          <a:r>
            <a:rPr lang="el-GR" sz="4300" kern="1200" noProof="1"/>
            <a:t>2</a:t>
          </a:r>
        </a:p>
      </dsp:txBody>
      <dsp:txXfrm>
        <a:off x="4844123" y="189954"/>
        <a:ext cx="660010" cy="660010"/>
      </dsp:txXfrm>
    </dsp:sp>
    <dsp:sp modelId="{37E9835F-4FF0-409E-B252-86F083734D94}">
      <dsp:nvSpPr>
        <dsp:cNvPr id="0" name=""/>
        <dsp:cNvSpPr/>
      </dsp:nvSpPr>
      <dsp:spPr>
        <a:xfrm>
          <a:off x="7290482" y="427486"/>
          <a:ext cx="2497446" cy="2997945"/>
        </a:xfrm>
        <a:prstGeom prst="rect">
          <a:avLst/>
        </a:prstGeom>
        <a:solidFill>
          <a:schemeClr val="accent6">
            <a:lumMod val="20000"/>
            <a:lumOff val="80000"/>
            <a:alpha val="9000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l-GR" sz="1800" b="1" kern="1200" dirty="0"/>
            <a:t>Γ.</a:t>
          </a:r>
          <a:r>
            <a:rPr lang="el-GR" sz="1800" kern="1200" dirty="0"/>
            <a:t> Λειτουργία βιβλιοθήκης -διεύρυνση συμμετοχής.</a:t>
          </a:r>
        </a:p>
        <a:p>
          <a:pPr marL="0" lvl="0" indent="0" algn="l" defTabSz="800100">
            <a:lnSpc>
              <a:spcPct val="90000"/>
            </a:lnSpc>
            <a:spcBef>
              <a:spcPct val="0"/>
            </a:spcBef>
            <a:spcAft>
              <a:spcPct val="35000"/>
            </a:spcAft>
            <a:buNone/>
          </a:pPr>
          <a:endParaRPr lang="el-GR" sz="1800" kern="1200" noProof="1"/>
        </a:p>
        <a:p>
          <a:pPr marL="0" lvl="0" indent="0" algn="l" defTabSz="800100">
            <a:lnSpc>
              <a:spcPct val="90000"/>
            </a:lnSpc>
            <a:spcBef>
              <a:spcPct val="0"/>
            </a:spcBef>
            <a:spcAft>
              <a:spcPct val="35000"/>
            </a:spcAft>
            <a:buNone/>
          </a:pPr>
          <a:endParaRPr lang="el-GR" sz="1800" kern="1200" noProof="1"/>
        </a:p>
      </dsp:txBody>
      <dsp:txXfrm>
        <a:off x="7690074" y="427486"/>
        <a:ext cx="2097854" cy="2997945"/>
      </dsp:txXfrm>
    </dsp:sp>
    <dsp:sp modelId="{F7CAD879-BA2E-4F4C-AE67-2A7173D391B0}">
      <dsp:nvSpPr>
        <dsp:cNvPr id="0" name=""/>
        <dsp:cNvSpPr/>
      </dsp:nvSpPr>
      <dsp:spPr>
        <a:xfrm>
          <a:off x="6877644" y="0"/>
          <a:ext cx="933394" cy="933394"/>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911350" rtl="0">
            <a:lnSpc>
              <a:spcPct val="90000"/>
            </a:lnSpc>
            <a:spcBef>
              <a:spcPct val="0"/>
            </a:spcBef>
            <a:spcAft>
              <a:spcPct val="35000"/>
            </a:spcAft>
            <a:buNone/>
          </a:pPr>
          <a:r>
            <a:rPr lang="el-GR" sz="4300" kern="1200" noProof="1"/>
            <a:t>3</a:t>
          </a:r>
        </a:p>
      </dsp:txBody>
      <dsp:txXfrm>
        <a:off x="7014336" y="136692"/>
        <a:ext cx="660010" cy="66001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latin typeface="Arial" panose="020B0604020202020204" pitchFamily="34" charset="0"/>
            </a:endParaRP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412E30F-5349-4902-8BC2-69D58F8EF02B}" type="datetime1">
              <a:rPr lang="el-GR" smtClean="0">
                <a:latin typeface="Arial" panose="020B0604020202020204" pitchFamily="34" charset="0"/>
              </a:rPr>
              <a:pPr rtl="0"/>
              <a:t>8/10/2021</a:t>
            </a:fld>
            <a:endParaRPr lang="el-GR">
              <a:latin typeface="Arial" panose="020B0604020202020204" pitchFamily="34" charset="0"/>
            </a:endParaRP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latin typeface="Arial" panose="020B0604020202020204" pitchFamily="34" charset="0"/>
            </a:endParaRP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l-GR">
                <a:latin typeface="Arial" panose="020B0604020202020204" pitchFamily="34" charset="0"/>
              </a:rPr>
              <a:pPr rtl="0"/>
              <a:t>‹#›</a:t>
            </a:fld>
            <a:endParaRPr lang="el-GR">
              <a:latin typeface="Arial" panose="020B0604020202020204" pitchFamily="34" charset="0"/>
            </a:endParaRPr>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F91AB57-D5D0-40C8-A484-CE588D7256AC}" type="datetime1">
              <a:rPr lang="el-GR" noProof="0" smtClean="0"/>
              <a:pPr/>
              <a:t>8/10/2021</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el-GR" noProof="0" smtClean="0"/>
              <a:pPr/>
              <a:t>‹#›</a:t>
            </a:fld>
            <a:endParaRPr lang="el-GR" noProof="0"/>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b="1" i="1">
                <a:latin typeface="Arial" pitchFamily="34" charset="0"/>
                <a:cs typeface="Arial" pitchFamily="34" charset="0"/>
              </a:rPr>
              <a:t>ΣΗΜΕΙΩΣΗ:</a:t>
            </a:r>
          </a:p>
          <a:p>
            <a:pPr rtl="0"/>
            <a:r>
              <a:rPr lang="el-GR" i="1">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a:t>
            </a:fld>
            <a:endParaRPr lang="el-GR"/>
          </a:p>
        </p:txBody>
      </p:sp>
    </p:spTree>
    <p:extLst>
      <p:ext uri="{BB962C8B-B14F-4D97-AF65-F5344CB8AC3E}">
        <p14:creationId xmlns:p14="http://schemas.microsoft.com/office/powerpoint/2010/main" xmlns=""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pPr rtl="0"/>
              <a:t>2</a:t>
            </a:fld>
            <a:endParaRPr lang="el-GR"/>
          </a:p>
        </p:txBody>
      </p:sp>
    </p:spTree>
    <p:extLst>
      <p:ext uri="{BB962C8B-B14F-4D97-AF65-F5344CB8AC3E}">
        <p14:creationId xmlns:p14="http://schemas.microsoft.com/office/powerpoint/2010/main" xmlns="" val="14432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pPr rtl="0"/>
              <a:t>3</a:t>
            </a:fld>
            <a:endParaRPr lang="el-GR"/>
          </a:p>
        </p:txBody>
      </p:sp>
    </p:spTree>
    <p:extLst>
      <p:ext uri="{BB962C8B-B14F-4D97-AF65-F5344CB8AC3E}">
        <p14:creationId xmlns:p14="http://schemas.microsoft.com/office/powerpoint/2010/main" xmlns="" val="189455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pPr rtl="0"/>
              <a:t>4</a:t>
            </a:fld>
            <a:endParaRPr lang="el-GR"/>
          </a:p>
        </p:txBody>
      </p:sp>
    </p:spTree>
    <p:extLst>
      <p:ext uri="{BB962C8B-B14F-4D97-AF65-F5344CB8AC3E}">
        <p14:creationId xmlns:p14="http://schemas.microsoft.com/office/powerpoint/2010/main" xmlns="" val="112891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pPr rtl="0"/>
              <a:t>7</a:t>
            </a:fld>
            <a:endParaRPr lang="el-GR"/>
          </a:p>
        </p:txBody>
      </p:sp>
    </p:spTree>
    <p:extLst>
      <p:ext uri="{BB962C8B-B14F-4D97-AF65-F5344CB8AC3E}">
        <p14:creationId xmlns:p14="http://schemas.microsoft.com/office/powerpoint/2010/main" xmlns="" val="380468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pPr rtl="0"/>
              <a:t>14</a:t>
            </a:fld>
            <a:endParaRPr lang="el-GR"/>
          </a:p>
        </p:txBody>
      </p:sp>
    </p:spTree>
    <p:extLst>
      <p:ext uri="{BB962C8B-B14F-4D97-AF65-F5344CB8AC3E}">
        <p14:creationId xmlns:p14="http://schemas.microsoft.com/office/powerpoint/2010/main" xmlns="" val="12520104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
        <p:nvSpPr>
          <p:cNvPr id="2" name="Τίτλος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sp>
        <p:nvSpPr>
          <p:cNvPr id="4" name="Θέση ημερομηνίας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41DB3F92-FA95-436F-9C6D-18B43F12215F}" type="datetime1">
              <a:rPr lang="el-GR" noProof="0" smtClean="0"/>
              <a:pPr rtl="0"/>
              <a:t>8/10/2021</a:t>
            </a:fld>
            <a:endParaRPr lang="el-GR" noProof="0"/>
          </a:p>
        </p:txBody>
      </p:sp>
      <p:sp>
        <p:nvSpPr>
          <p:cNvPr id="5" name="Θέση υποσέλιδου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el-GR" noProof="0"/>
          </a:p>
        </p:txBody>
      </p:sp>
      <p:sp>
        <p:nvSpPr>
          <p:cNvPr id="6" name="Θέση αριθμού διαφάνειας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el-GR" noProof="0" smtClean="0"/>
              <a:pPr rtl="0"/>
              <a:t>‹#›</a:t>
            </a:fld>
            <a:endParaRPr lang="el-GR" noProof="0"/>
          </a:p>
        </p:txBody>
      </p:sp>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a:defRPr sz="3200"/>
            </a:lvl1pPr>
          </a:lstStyle>
          <a:p>
            <a:pPr rtl="0"/>
            <a:r>
              <a:rPr lang="el-GR" noProof="0"/>
              <a:t>Κάντε κλικ για να επεξεργαστείτε το Στυλ κύριου τίτλου</a:t>
            </a:r>
          </a:p>
        </p:txBody>
      </p:sp>
      <p:sp>
        <p:nvSpPr>
          <p:cNvPr id="4" name="Θέση κειμένου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υποδείγματος κειμένου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p>
        </p:txBody>
      </p:sp>
      <p:sp>
        <p:nvSpPr>
          <p:cNvPr id="5" name="Θέση ημερομηνίας 4"/>
          <p:cNvSpPr>
            <a:spLocks noGrp="1"/>
          </p:cNvSpPr>
          <p:nvPr>
            <p:ph type="dt" sz="half" idx="10"/>
          </p:nvPr>
        </p:nvSpPr>
        <p:spPr/>
        <p:txBody>
          <a:bodyPr rtlCol="0"/>
          <a:lstStyle/>
          <a:p>
            <a:pPr rtl="0"/>
            <a:fld id="{677E190C-BB8B-4DE6-B690-65D3458A2B62}" type="datetime1">
              <a:rPr lang="el-GR" noProof="0" smtClean="0"/>
              <a:pPr rtl="0"/>
              <a:t>8/10/2021</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p:txBody>
          <a:bodyPr vert="eaVert"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8479C18E-071D-4807-B2B4-E362316FC28E}" type="datetime1">
              <a:rPr lang="el-GR" noProof="0" smtClean="0"/>
              <a:pPr rtl="0"/>
              <a:t>8/10/2021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372600" y="365125"/>
            <a:ext cx="1714500" cy="5811838"/>
          </a:xfrm>
        </p:spPr>
        <p:txBody>
          <a:bodyPr vert="eaVert"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a:xfrm>
            <a:off x="1104900" y="365125"/>
            <a:ext cx="8098896" cy="5811838"/>
          </a:xfrm>
        </p:spPr>
        <p:txBody>
          <a:bodyPr vert="eaVert"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D509A71E-FA7E-4F93-90A4-5432615CE3CE}" type="datetime1">
              <a:rPr lang="el-GR" noProof="0" smtClean="0"/>
              <a:pPr rtl="0"/>
              <a:t>8/10/2021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grpSp>
        <p:nvGrpSpPr>
          <p:cNvPr id="7" name="Ομάδα 6"/>
          <p:cNvGrpSpPr/>
          <p:nvPr/>
        </p:nvGrpSpPr>
        <p:grpSpPr>
          <a:xfrm rot="5400000">
            <a:off x="6514047" y="3228843"/>
            <a:ext cx="5632704" cy="84403"/>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7182AE79-D691-4E59-B463-EA9BB658BF3F}" type="datetime1">
              <a:rPr lang="el-GR" noProof="0" smtClean="0"/>
              <a:pPr rtl="0"/>
              <a:t>8/10/2021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l-GR" noProof="0"/>
              <a:t>Κάντε κλικ στο εικονίδιο για να προσθέσετε εικόνα</a:t>
            </a:r>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grpSp>
        <p:nvGrpSpPr>
          <p:cNvPr id="14" name="Ομάδα 13"/>
          <p:cNvGrpSpPr/>
          <p:nvPr/>
        </p:nvGrpSpPr>
        <p:grpSpPr>
          <a:xfrm>
            <a:off x="0" y="1143000"/>
            <a:ext cx="12192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grpSp>
        <p:nvGrpSpPr>
          <p:cNvPr id="13" name="Ομάδα 12"/>
          <p:cNvGrpSpPr/>
          <p:nvPr/>
        </p:nvGrpSpPr>
        <p:grpSpPr>
          <a:xfrm rot="10800000">
            <a:off x="0" y="5645510"/>
            <a:ext cx="12192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0"/>
            <a:ext cx="12192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Εικόνα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
        <p:nvSpPr>
          <p:cNvPr id="2" name="Τίτλος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Στυλ υποδείγματος κειμένου</a:t>
            </a:r>
          </a:p>
        </p:txBody>
      </p:sp>
      <p:sp>
        <p:nvSpPr>
          <p:cNvPr id="4" name="Θέση ημερομηνίας 3"/>
          <p:cNvSpPr>
            <a:spLocks noGrp="1"/>
          </p:cNvSpPr>
          <p:nvPr>
            <p:ph type="dt" sz="half" idx="10"/>
          </p:nvPr>
        </p:nvSpPr>
        <p:spPr/>
        <p:txBody>
          <a:bodyPr rtlCol="0"/>
          <a:lstStyle/>
          <a:p>
            <a:pPr rtl="0"/>
            <a:fld id="{E5A0AAB7-B827-4C97-A003-69E38F2B5EEE}" type="datetime1">
              <a:rPr lang="el-GR" noProof="0" smtClean="0"/>
              <a:pPr rtl="0"/>
              <a:t>8/10/2021</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F58CEBDB-20E5-4EFA-A3C9-8B81DAF32C04}" type="datetime1">
              <a:rPr lang="el-GR" noProof="0" smtClean="0"/>
              <a:pPr rtl="0"/>
              <a:t>8/10/2021</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4" name="Θέση περιεχομένου 3"/>
          <p:cNvSpPr>
            <a:spLocks noGrp="1"/>
          </p:cNvSpPr>
          <p:nvPr>
            <p:ph sz="half" idx="2" hasCustomPrompt="1"/>
          </p:nvPr>
        </p:nvSpPr>
        <p:spPr>
          <a:xfrm>
            <a:off x="1104900" y="2424112"/>
            <a:ext cx="4919472" cy="3748088"/>
          </a:xfrm>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6" name="Θέση περιεχομένου 5"/>
          <p:cNvSpPr>
            <a:spLocks noGrp="1"/>
          </p:cNvSpPr>
          <p:nvPr>
            <p:ph sz="quarter" idx="4" hasCustomPrompt="1"/>
          </p:nvPr>
        </p:nvSpPr>
        <p:spPr>
          <a:xfrm>
            <a:off x="6166110" y="2424112"/>
            <a:ext cx="4919472" cy="3748088"/>
          </a:xfrm>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21C1ADCD-EE64-40BC-8E67-DA1AFCC01D00}" type="datetime1">
              <a:rPr lang="el-GR" noProof="0" smtClean="0"/>
              <a:pPr rtl="0"/>
              <a:t>8/10/2021</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9" name="Θέση αριθμού διαφάνειας 8"/>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ημερομηνίας 2"/>
          <p:cNvSpPr>
            <a:spLocks noGrp="1"/>
          </p:cNvSpPr>
          <p:nvPr>
            <p:ph type="dt" sz="half" idx="10"/>
          </p:nvPr>
        </p:nvSpPr>
        <p:spPr/>
        <p:txBody>
          <a:bodyPr rtlCol="0"/>
          <a:lstStyle/>
          <a:p>
            <a:pPr rtl="0"/>
            <a:fld id="{7BCCDE3C-5F14-466A-8000-46CF1EC1725B}" type="datetime1">
              <a:rPr lang="el-GR" noProof="0" smtClean="0"/>
              <a:pPr rtl="0"/>
              <a:t>8/10/2021</a:t>
            </a:fld>
            <a:endParaRPr lang="el-GR" noProof="0"/>
          </a:p>
        </p:txBody>
      </p:sp>
      <p:sp>
        <p:nvSpPr>
          <p:cNvPr id="4" name="Θέση υποσέλιδου 3"/>
          <p:cNvSpPr>
            <a:spLocks noGrp="1"/>
          </p:cNvSpPr>
          <p:nvPr>
            <p:ph type="ftr" sz="quarter" idx="11"/>
          </p:nvPr>
        </p:nvSpPr>
        <p:spPr/>
        <p:txBody>
          <a:bodyPr rtlCol="0"/>
          <a:lstStyle/>
          <a:p>
            <a:pPr rtl="0"/>
            <a:endParaRPr lang="el-GR" noProof="0"/>
          </a:p>
        </p:txBody>
      </p:sp>
      <p:sp>
        <p:nvSpPr>
          <p:cNvPr id="5" name="Θέση αριθμού διαφάνειας 4"/>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C321633C-D973-4C50-8695-EB74D10D33B8}" type="datetime1">
              <a:rPr lang="el-GR" noProof="0" smtClean="0"/>
              <a:pPr rtl="0"/>
              <a:t>8/10/2021</a:t>
            </a:fld>
            <a:endParaRPr lang="el-GR" noProof="0"/>
          </a:p>
        </p:txBody>
      </p:sp>
      <p:sp>
        <p:nvSpPr>
          <p:cNvPr id="3" name="Θέση υποσέλιδου 2"/>
          <p:cNvSpPr>
            <a:spLocks noGrp="1"/>
          </p:cNvSpPr>
          <p:nvPr>
            <p:ph type="ftr" sz="quarter" idx="11"/>
          </p:nvPr>
        </p:nvSpPr>
        <p:spPr/>
        <p:txBody>
          <a:bodyPr rtlCol="0"/>
          <a:lstStyle/>
          <a:p>
            <a:pPr rtl="0"/>
            <a:endParaRPr lang="el-GR" noProof="0"/>
          </a:p>
        </p:txBody>
      </p:sp>
      <p:sp>
        <p:nvSpPr>
          <p:cNvPr id="4" name="Θέση αριθμού διαφάνειας 3"/>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a:defRPr sz="3200"/>
            </a:lvl1pPr>
          </a:lstStyle>
          <a:p>
            <a:pPr rtl="0"/>
            <a:r>
              <a:rPr lang="el-GR" noProof="0"/>
              <a:t>Κάντε κλικ για να επεξεργαστείτε το Στυλ κύριου τίτλου</a:t>
            </a:r>
          </a:p>
        </p:txBody>
      </p:sp>
      <p:sp>
        <p:nvSpPr>
          <p:cNvPr id="4" name="Θέση κειμένου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υποδείγματος κειμένου</a:t>
            </a:r>
          </a:p>
        </p:txBody>
      </p:sp>
      <p:sp>
        <p:nvSpPr>
          <p:cNvPr id="3" name="Θέση περιεχομένου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8BBF2226-2A65-442C-BAE4-87DB80553FEB}" type="datetime1">
              <a:rPr lang="el-GR" noProof="0" smtClean="0"/>
              <a:pPr rtl="0"/>
              <a:t>8/10/2021</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pPr rtl="0"/>
              <a:t>‹#›</a:t>
            </a:fld>
            <a:endParaRPr lang="el-GR" noProof="0"/>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a:p>
            <a:pPr lvl="5" rtl="0"/>
            <a:r>
              <a:rPr lang="el-GR" noProof="0"/>
              <a:t>Έκτου επιπέδου</a:t>
            </a:r>
          </a:p>
          <a:p>
            <a:pPr lvl="6" rtl="0"/>
            <a:r>
              <a:rPr lang="el-GR" noProof="0"/>
              <a:t>Έβδομου επιπέδου</a:t>
            </a:r>
          </a:p>
          <a:p>
            <a:pPr lvl="7" rtl="0"/>
            <a:r>
              <a:rPr lang="el-GR" noProof="0"/>
              <a:t>Όγδοου επιπέδου</a:t>
            </a:r>
          </a:p>
          <a:p>
            <a:pPr lvl="8" rtl="0"/>
            <a:r>
              <a:rPr lang="el-GR" noProof="0"/>
              <a:t>Ένατου επιπέδου</a:t>
            </a:r>
          </a:p>
        </p:txBody>
      </p:sp>
      <p:sp>
        <p:nvSpPr>
          <p:cNvPr id="4" name="Θέση ημερομηνίας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defRPr>
            </a:lvl1pPr>
          </a:lstStyle>
          <a:p>
            <a:fld id="{ABFDAE49-20C6-453F-A134-0E58B87FC731}" type="datetime1">
              <a:rPr lang="el-GR" noProof="0" smtClean="0"/>
              <a:pPr/>
              <a:t>8/10/2021</a:t>
            </a:fld>
            <a:endParaRPr lang="el-GR" noProof="0"/>
          </a:p>
        </p:txBody>
      </p:sp>
      <p:sp>
        <p:nvSpPr>
          <p:cNvPr id="5" name="Θέση υποσέλιδου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defRPr>
            </a:lvl1pPr>
          </a:lstStyle>
          <a:p>
            <a:endParaRPr lang="el-GR" noProof="0"/>
          </a:p>
        </p:txBody>
      </p:sp>
      <p:sp>
        <p:nvSpPr>
          <p:cNvPr id="6" name="Θέση αριθμού διαφάνειας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defRPr>
            </a:lvl1pPr>
          </a:lstStyle>
          <a:p>
            <a:fld id="{0FF54DE5-C571-48E8-A5BC-B369434E2F44}" type="slidenum">
              <a:rPr lang="el-GR" noProof="0" smtClean="0"/>
              <a:pPr/>
              <a:t>‹#›</a:t>
            </a:fld>
            <a:endParaRPr lang="el-GR" noProof="0"/>
          </a:p>
        </p:txBody>
      </p:sp>
      <p:grpSp>
        <p:nvGrpSpPr>
          <p:cNvPr id="15" name="Ομάδα 14"/>
          <p:cNvGrpSpPr/>
          <p:nvPr/>
        </p:nvGrpSpPr>
        <p:grpSpPr>
          <a:xfrm>
            <a:off x="1103376" y="1219201"/>
            <a:ext cx="9985248"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presentation/d/1FG4DyTV28IJY6mTX-XSEqG1ZB7G8uJDRoCZlocOflow/edit?usp=shari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class02.sch.gr/modules/units/?course=G1371263&amp;id=2179560"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hyperlink" Target="https://docs.google.com/forms/d/1KghSd-6nSEhzYznL2AVqyOMooB2RGfORqse4aOICf5A/edi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239698" y="1639130"/>
            <a:ext cx="6528231" cy="2219691"/>
          </a:xfrm>
        </p:spPr>
        <p:txBody>
          <a:bodyPr rtlCol="0" anchor="ctr">
            <a:normAutofit/>
          </a:bodyPr>
          <a:lstStyle/>
          <a:p>
            <a:pPr algn="ctr" rtl="0"/>
            <a:r>
              <a:rPr lang="el-GR" b="1" i="1" noProof="1"/>
              <a:t> ΠΡΟΓΡΑΜΜΑ </a:t>
            </a:r>
            <a:br>
              <a:rPr lang="el-GR" b="1" i="1" noProof="1"/>
            </a:br>
            <a:r>
              <a:rPr lang="el-GR" b="1" i="1" noProof="1"/>
              <a:t>ΣΧΟΛΙΚΗΣ ΔΡΑΣΤΗΡΙΟΤΗΤΑΣ</a:t>
            </a:r>
            <a:br>
              <a:rPr lang="el-GR" b="1" i="1" noProof="1"/>
            </a:br>
            <a:r>
              <a:rPr lang="el-GR" sz="1400" b="1" i="1" noProof="1"/>
              <a:t>ΠΟΛΙΤΙΣΤΙΚΩΝ ΘΕΜΑΤΩΝ</a:t>
            </a:r>
            <a:endParaRPr lang="el-GR" b="1" i="1" noProof="1"/>
          </a:p>
        </p:txBody>
      </p:sp>
      <p:sp>
        <p:nvSpPr>
          <p:cNvPr id="7" name="Υπότιτλος 6"/>
          <p:cNvSpPr>
            <a:spLocks noGrp="1"/>
          </p:cNvSpPr>
          <p:nvPr>
            <p:ph type="subTitle" idx="1"/>
          </p:nvPr>
        </p:nvSpPr>
        <p:spPr/>
        <p:txBody>
          <a:bodyPr rtlCol="0"/>
          <a:lstStyle/>
          <a:p>
            <a:pPr algn="ctr" rtl="0"/>
            <a:r>
              <a:rPr lang="el-GR" b="1" i="1" noProof="1"/>
              <a:t>ΠΡΟΓΡΑΜΜΑ Φιλαναγνωσίας:</a:t>
            </a:r>
          </a:p>
          <a:p>
            <a:pPr algn="ctr" rtl="0"/>
            <a:endParaRPr lang="el-GR" b="1" noProof="1"/>
          </a:p>
          <a:p>
            <a:pPr algn="ctr" rtl="0"/>
            <a:r>
              <a:rPr lang="el-GR" b="0" i="0" dirty="0">
                <a:solidFill>
                  <a:srgbClr val="4D5156"/>
                </a:solidFill>
                <a:effectLst/>
                <a:latin typeface="arial" panose="020B0604020202020204" pitchFamily="34" charset="0"/>
              </a:rPr>
              <a:t>« </a:t>
            </a:r>
            <a:r>
              <a:rPr lang="el-GR" b="1" noProof="1"/>
              <a:t>Ταξιδεύοντας στη Σχολική μου Βιβλιοθήκη</a:t>
            </a:r>
            <a:r>
              <a:rPr lang="el-GR" b="0" i="0" dirty="0">
                <a:solidFill>
                  <a:srgbClr val="4D5156"/>
                </a:solidFill>
                <a:effectLst/>
                <a:latin typeface="arial" panose="020B0604020202020204" pitchFamily="34" charset="0"/>
              </a:rPr>
              <a:t> »</a:t>
            </a:r>
            <a:endParaRPr lang="el-GR" b="1" noProof="1"/>
          </a:p>
        </p:txBody>
      </p:sp>
      <p:pic>
        <p:nvPicPr>
          <p:cNvPr id="4" name="Θέση εικόνας 3" descr="Ανοιχτό βιβλίο στο τραπέζι, δυσδιάκριτα ράφια με βιβλία στο φόντο"/>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8890" r="8890"/>
          <a:stretch>
            <a:fillRect/>
          </a:stretch>
        </p:blipFill>
        <p:spPr/>
      </p:pic>
    </p:spTree>
    <p:extLst>
      <p:ext uri="{BB962C8B-B14F-4D97-AF65-F5344CB8AC3E}">
        <p14:creationId xmlns:p14="http://schemas.microsoft.com/office/powerpoint/2010/main" xmlns="" val="1652133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Δεν υπάρχει διαθέσιμη περιγραφή.">
            <a:extLst>
              <a:ext uri="{FF2B5EF4-FFF2-40B4-BE49-F238E27FC236}">
                <a16:creationId xmlns:a16="http://schemas.microsoft.com/office/drawing/2014/main" xmlns="" id="{D33080C6-4E29-4B26-B33F-6DC27CEBB68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706098"/>
            <a:ext cx="9144000" cy="54458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1627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Δεν υπάρχει διαθέσιμη περιγραφή.">
            <a:extLst>
              <a:ext uri="{FF2B5EF4-FFF2-40B4-BE49-F238E27FC236}">
                <a16:creationId xmlns:a16="http://schemas.microsoft.com/office/drawing/2014/main" xmlns="" id="{8B0144A5-9F62-4E51-98AC-A880FA511B0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72575" y="834824"/>
            <a:ext cx="9144000" cy="5459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28823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Δεν υπάρχει διαθέσιμη περιγραφή.">
            <a:extLst>
              <a:ext uri="{FF2B5EF4-FFF2-40B4-BE49-F238E27FC236}">
                <a16:creationId xmlns:a16="http://schemas.microsoft.com/office/drawing/2014/main" xmlns="" id="{5C04325F-8D60-48A9-8A81-2F3EDFB2425A}"/>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2210540" y="932155"/>
            <a:ext cx="7963269" cy="5335480"/>
          </a:xfrm>
          <a:prstGeom prst="rect">
            <a:avLst/>
          </a:prstGeom>
          <a:noFill/>
          <a:ln>
            <a:noFill/>
          </a:ln>
        </p:spPr>
      </p:pic>
    </p:spTree>
    <p:extLst>
      <p:ext uri="{BB962C8B-B14F-4D97-AF65-F5344CB8AC3E}">
        <p14:creationId xmlns:p14="http://schemas.microsoft.com/office/powerpoint/2010/main" xmlns="" val="2554682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Δεν υπάρχει διαθέσιμη περιγραφή.">
            <a:extLst>
              <a:ext uri="{FF2B5EF4-FFF2-40B4-BE49-F238E27FC236}">
                <a16:creationId xmlns:a16="http://schemas.microsoft.com/office/drawing/2014/main" xmlns="" id="{1A1CA1E4-3ADF-4682-8A05-C48342C1EA81}"/>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1899821" y="639192"/>
            <a:ext cx="8682362" cy="5575177"/>
          </a:xfrm>
          <a:prstGeom prst="rect">
            <a:avLst/>
          </a:prstGeom>
          <a:noFill/>
          <a:ln>
            <a:noFill/>
          </a:ln>
        </p:spPr>
      </p:pic>
    </p:spTree>
    <p:extLst>
      <p:ext uri="{BB962C8B-B14F-4D97-AF65-F5344CB8AC3E}">
        <p14:creationId xmlns:p14="http://schemas.microsoft.com/office/powerpoint/2010/main" xmlns="" val="1211884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04900" y="2292094"/>
            <a:ext cx="10471582" cy="2219691"/>
          </a:xfrm>
        </p:spPr>
        <p:txBody>
          <a:bodyPr rtlCol="0">
            <a:normAutofit fontScale="90000"/>
          </a:bodyPr>
          <a:lstStyle/>
          <a:p>
            <a:pPr>
              <a:lnSpc>
                <a:spcPct val="107000"/>
              </a:lnSpc>
              <a:spcAft>
                <a:spcPts val="800"/>
              </a:spcAft>
            </a:pPr>
            <a:r>
              <a:rPr lang="el-GR" sz="1800" b="1" i="1" dirty="0">
                <a:effectLst/>
                <a:latin typeface="Calibri" panose="020F0502020204030204" pitchFamily="34" charset="0"/>
                <a:ea typeface="Calibri" panose="020F0502020204030204" pitchFamily="34" charset="0"/>
                <a:cs typeface="Times New Roman" panose="02020603050405020304" pitchFamily="18" charset="0"/>
              </a:rPr>
              <a:t/>
            </a:r>
            <a:br>
              <a:rPr lang="el-GR" sz="1800" b="1" i="1" dirty="0">
                <a:effectLst/>
                <a:latin typeface="Calibri" panose="020F0502020204030204" pitchFamily="34" charset="0"/>
                <a:ea typeface="Calibri" panose="020F0502020204030204" pitchFamily="34" charset="0"/>
                <a:cs typeface="Times New Roman" panose="02020603050405020304" pitchFamily="18" charset="0"/>
              </a:rPr>
            </a:b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ΣυμμετεΙχαν</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Γ4</a:t>
            </a:r>
            <a:br>
              <a:rPr lang="el-GR" sz="1800" i="1" dirty="0">
                <a:effectLst/>
                <a:latin typeface="Calibri" panose="020F0502020204030204" pitchFamily="34" charset="0"/>
                <a:ea typeface="Calibri" panose="020F0502020204030204" pitchFamily="34" charset="0"/>
                <a:cs typeface="Times New Roman" panose="02020603050405020304" pitchFamily="18" charset="0"/>
              </a:rPr>
            </a:b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ΥπεΥθυνη</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 συντονισμού :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Τασιοπο</a:t>
            </a:r>
            <a:r>
              <a:rPr lang="en-US" sz="1800" i="1" dirty="0">
                <a:effectLst/>
                <a:latin typeface="Calibri" panose="020F0502020204030204" pitchFamily="34" charset="0"/>
                <a:ea typeface="Calibri" panose="020F0502020204030204" pitchFamily="34" charset="0"/>
                <a:cs typeface="Times New Roman" panose="02020603050405020304" pitchFamily="18" charset="0"/>
              </a:rPr>
              <a:t>Y</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λου</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Παρασκευή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ΒΙκυ</a:t>
            </a: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br>
              <a:rPr lang="el-GR" sz="1800" i="1" dirty="0">
                <a:effectLst/>
                <a:latin typeface="Calibri" panose="020F0502020204030204" pitchFamily="34" charset="0"/>
                <a:ea typeface="Calibri" panose="020F0502020204030204" pitchFamily="34" charset="0"/>
                <a:cs typeface="Times New Roman" panose="02020603050405020304" pitchFamily="18" charset="0"/>
              </a:rPr>
            </a:b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ΥπεΥθυνοι</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ΠρογρΑμματος</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ΠαπαμαργαρΙτης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ΒασΙλης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 Δ/</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ντΗς</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ΝτΑμτσιου</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ΚωνσταντΙνα</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ΤασιοποΥλου</a:t>
            </a:r>
            <a:r>
              <a:rPr lang="el-GR" sz="1800"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dirty="0" err="1">
                <a:effectLst/>
                <a:latin typeface="Calibri" panose="020F0502020204030204" pitchFamily="34" charset="0"/>
                <a:ea typeface="Calibri" panose="020F0502020204030204" pitchFamily="34" charset="0"/>
                <a:cs typeface="Times New Roman" panose="02020603050405020304" pitchFamily="18" charset="0"/>
              </a:rPr>
              <a:t>ΠαρασκευΗ</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noProof="1"/>
          </a:p>
        </p:txBody>
      </p:sp>
    </p:spTree>
    <p:extLst>
      <p:ext uri="{BB962C8B-B14F-4D97-AF65-F5344CB8AC3E}">
        <p14:creationId xmlns:p14="http://schemas.microsoft.com/office/powerpoint/2010/main" xmlns="" val="1315647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87E2E77-62A4-44A2-A9E4-05C8E55AFCCC}"/>
              </a:ext>
            </a:extLst>
          </p:cNvPr>
          <p:cNvSpPr>
            <a:spLocks noGrp="1"/>
          </p:cNvSpPr>
          <p:nvPr>
            <p:ph type="title"/>
          </p:nvPr>
        </p:nvSpPr>
        <p:spPr>
          <a:xfrm>
            <a:off x="980612" y="2327514"/>
            <a:ext cx="9980682" cy="2202971"/>
          </a:xfrm>
        </p:spPr>
        <p:txBody>
          <a:bodyPr>
            <a:normAutofit/>
          </a:bodyPr>
          <a:lstStyle/>
          <a:p>
            <a:pPr algn="ctr"/>
            <a:r>
              <a:rPr lang="el-GR" b="1" dirty="0"/>
              <a:t>ΕΥΧΑΡΙΣΤΟΥΜΕ</a:t>
            </a:r>
            <a:br>
              <a:rPr lang="el-GR" b="1" dirty="0"/>
            </a:br>
            <a:r>
              <a:rPr lang="el-GR" b="1" dirty="0"/>
              <a:t/>
            </a:r>
            <a:br>
              <a:rPr lang="el-GR" b="1" dirty="0"/>
            </a:br>
            <a:r>
              <a:rPr lang="el-GR" b="1" dirty="0"/>
              <a:t/>
            </a:r>
            <a:br>
              <a:rPr lang="el-GR" b="1" dirty="0"/>
            </a:br>
            <a:r>
              <a:rPr lang="el-GR" b="1" dirty="0"/>
              <a:t/>
            </a:r>
            <a:br>
              <a:rPr lang="el-GR" b="1" dirty="0"/>
            </a:br>
            <a:r>
              <a:rPr lang="el-GR" b="1" dirty="0"/>
              <a:t>ΚΑΙ ΤΟΥ ΧΡΟΝΟΥ, ΜΕ ΥΓΕΙΑ &amp; ΚΑΛΥΤΕΡΑ!</a:t>
            </a:r>
          </a:p>
        </p:txBody>
      </p:sp>
    </p:spTree>
    <p:extLst>
      <p:ext uri="{BB962C8B-B14F-4D97-AF65-F5344CB8AC3E}">
        <p14:creationId xmlns:p14="http://schemas.microsoft.com/office/powerpoint/2010/main" xmlns="" val="3797648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6418" y="360285"/>
            <a:ext cx="9980682" cy="1096962"/>
          </a:xfrm>
        </p:spPr>
        <p:txBody>
          <a:bodyPr rtlCol="0">
            <a:noAutofit/>
          </a:bodyPr>
          <a:lstStyle/>
          <a:p>
            <a:pPr algn="ctr"/>
            <a:r>
              <a:rPr lang="el-GR" sz="2000" dirty="0">
                <a:effectLst/>
                <a:latin typeface="Calibri" panose="020F0502020204030204" pitchFamily="34" charset="0"/>
                <a:ea typeface="Calibri" panose="020F0502020204030204" pitchFamily="34" charset="0"/>
                <a:cs typeface="Calibri" panose="020F0502020204030204" pitchFamily="34" charset="0"/>
              </a:rPr>
              <a:t>Τον Οκτώβρη του </a:t>
            </a:r>
            <a:r>
              <a:rPr lang="el-GR" sz="2000" dirty="0" smtClean="0">
                <a:effectLst/>
                <a:latin typeface="Calibri" panose="020F0502020204030204" pitchFamily="34" charset="0"/>
                <a:ea typeface="Calibri" panose="020F0502020204030204" pitchFamily="34" charset="0"/>
                <a:cs typeface="Calibri" panose="020F0502020204030204" pitchFamily="34" charset="0"/>
              </a:rPr>
              <a:t>202</a:t>
            </a:r>
            <a:r>
              <a:rPr lang="en-US" sz="2000" dirty="0" smtClean="0">
                <a:effectLst/>
                <a:latin typeface="Calibri" panose="020F0502020204030204" pitchFamily="34" charset="0"/>
                <a:ea typeface="Calibri" panose="020F0502020204030204" pitchFamily="34" charset="0"/>
                <a:cs typeface="Calibri" panose="020F0502020204030204" pitchFamily="34" charset="0"/>
              </a:rPr>
              <a:t>0</a:t>
            </a:r>
            <a:r>
              <a:rPr lang="el-GR" sz="2000" dirty="0" smtClean="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ξεκινήσαμε το </a:t>
            </a:r>
            <a:r>
              <a:rPr lang="el-GR" sz="2000" i="1" dirty="0">
                <a:effectLst/>
                <a:latin typeface="Calibri" panose="020F0502020204030204" pitchFamily="34" charset="0"/>
                <a:ea typeface="Calibri" panose="020F0502020204030204" pitchFamily="34" charset="0"/>
                <a:cs typeface="Calibri" panose="020F0502020204030204" pitchFamily="34" charset="0"/>
              </a:rPr>
              <a:t>ΕΚΠΑΙΔΕΥΤΙΚΟ ΠΡΟΓΡΑΜΜΑ</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l-GR" sz="2000" b="1" i="1" dirty="0" err="1">
                <a:effectLst/>
                <a:latin typeface="Calibri" panose="020F0502020204030204" pitchFamily="34" charset="0"/>
                <a:ea typeface="Calibri" panose="020F0502020204030204" pitchFamily="34" charset="0"/>
                <a:cs typeface="Calibri" panose="020F0502020204030204" pitchFamily="34" charset="0"/>
              </a:rPr>
              <a:t>Φιλαναγνωσίας</a:t>
            </a:r>
            <a:r>
              <a:rPr lang="el-GR" sz="2000" i="1" dirty="0">
                <a:effectLst/>
                <a:latin typeface="Calibri" panose="020F0502020204030204" pitchFamily="34" charset="0"/>
                <a:ea typeface="Calibri" panose="020F0502020204030204" pitchFamily="34" charset="0"/>
                <a:cs typeface="Calibri" panose="020F0502020204030204" pitchFamily="34"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 </a:t>
            </a:r>
            <a:br>
              <a:rPr lang="el-GR" sz="2000" dirty="0">
                <a:effectLst/>
                <a:latin typeface="Calibri" panose="020F0502020204030204" pitchFamily="34" charset="0"/>
                <a:ea typeface="Calibri" panose="020F0502020204030204" pitchFamily="34" charset="0"/>
                <a:cs typeface="Calibri" panose="020F0502020204030204" pitchFamily="34" charset="0"/>
              </a:rPr>
            </a:br>
            <a:r>
              <a:rPr lang="el-GR" sz="2000" dirty="0">
                <a:effectLst/>
                <a:latin typeface="Calibri" panose="020F0502020204030204" pitchFamily="34" charset="0"/>
                <a:ea typeface="Calibri" panose="020F0502020204030204" pitchFamily="34" charset="0"/>
                <a:cs typeface="Calibri" panose="020F0502020204030204" pitchFamily="34" charset="0"/>
              </a:rPr>
              <a:t>με τον τίτλο </a:t>
            </a:r>
            <a:r>
              <a:rPr lang="el-GR" sz="2000" b="1"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 Ταξιδεύοντας στη Σχολική μου Βιβλιοθήκη » &amp;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ολοκληρώσαμε με το πέρας του διδακτικού έτους.</a:t>
            </a:r>
            <a:r>
              <a:rPr lang="el-GR" sz="2000" dirty="0">
                <a:effectLst/>
                <a:latin typeface="Calibri" panose="020F0502020204030204" pitchFamily="34" charset="0"/>
                <a:ea typeface="Calibri" panose="020F0502020204030204" pitchFamily="34" charset="0"/>
                <a:cs typeface="Times New Roman" panose="02020603050405020304" pitchFamily="18" charset="0"/>
              </a:rPr>
              <a:t/>
            </a:r>
            <a:br>
              <a:rPr lang="el-GR" sz="2000" dirty="0">
                <a:effectLst/>
                <a:latin typeface="Calibri" panose="020F0502020204030204" pitchFamily="34" charset="0"/>
                <a:ea typeface="Calibri" panose="020F0502020204030204" pitchFamily="34" charset="0"/>
                <a:cs typeface="Times New Roman" panose="02020603050405020304" pitchFamily="18" charset="0"/>
              </a:rPr>
            </a:br>
            <a:endParaRPr lang="el-GR" sz="2000" noProof="1"/>
          </a:p>
        </p:txBody>
      </p:sp>
      <p:sp>
        <p:nvSpPr>
          <p:cNvPr id="14" name="Θέση περιεχομένου 13"/>
          <p:cNvSpPr>
            <a:spLocks noGrp="1"/>
          </p:cNvSpPr>
          <p:nvPr>
            <p:ph idx="1"/>
          </p:nvPr>
        </p:nvSpPr>
        <p:spPr/>
        <p:txBody>
          <a:bodyPr rtlCol="0">
            <a:noAutofit/>
          </a:bodyPr>
          <a:lstStyle/>
          <a:p>
            <a:pPr rtl="0"/>
            <a:endParaRPr lang="el-GR" noProof="1"/>
          </a:p>
          <a:p>
            <a:pPr marL="0" indent="0">
              <a:buNone/>
            </a:pPr>
            <a:r>
              <a:rPr lang="el-GR" b="1" dirty="0">
                <a:effectLst/>
                <a:latin typeface="Calibri" panose="020F0502020204030204" pitchFamily="34" charset="0"/>
                <a:ea typeface="Calibri" panose="020F0502020204030204" pitchFamily="34" charset="0"/>
                <a:cs typeface="Calibri" panose="020F0502020204030204" pitchFamily="34" charset="0"/>
              </a:rPr>
              <a:t>Επιλέξαμε το  βιβλίο -  </a:t>
            </a:r>
            <a:r>
              <a:rPr lang="el-GR" b="1" i="1" dirty="0">
                <a:effectLst/>
                <a:latin typeface="Calibri" panose="020F0502020204030204" pitchFamily="34" charset="0"/>
                <a:ea typeface="Calibri" panose="020F0502020204030204" pitchFamily="34" charset="0"/>
                <a:cs typeface="Calibri" panose="020F0502020204030204" pitchFamily="34" charset="0"/>
              </a:rPr>
              <a:t>Κώδικας 99, της Γιώτας Φώτου</a:t>
            </a:r>
            <a:r>
              <a:rPr lang="el-GR" b="1"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el-GR" dirty="0">
                <a:effectLst/>
                <a:latin typeface="Calibri" panose="020F0502020204030204" pitchFamily="34" charset="0"/>
                <a:ea typeface="Calibri" panose="020F0502020204030204" pitchFamily="34" charset="0"/>
                <a:cs typeface="Calibri" panose="020F0502020204030204" pitchFamily="34" charset="0"/>
              </a:rPr>
              <a:t>με σκοπό να γίνουν οι παρακάτω π ρ ο σ ε γ </a:t>
            </a:r>
            <a:r>
              <a:rPr lang="el-GR" dirty="0" err="1">
                <a:effectLst/>
                <a:latin typeface="Calibri" panose="020F0502020204030204" pitchFamily="34" charset="0"/>
                <a:ea typeface="Calibri" panose="020F0502020204030204" pitchFamily="34" charset="0"/>
                <a:cs typeface="Calibri" panose="020F0502020204030204" pitchFamily="34" charset="0"/>
              </a:rPr>
              <a:t>γ</a:t>
            </a:r>
            <a:r>
              <a:rPr lang="el-GR" dirty="0">
                <a:effectLst/>
                <a:latin typeface="Calibri" panose="020F0502020204030204" pitchFamily="34" charset="0"/>
                <a:ea typeface="Calibri" panose="020F0502020204030204" pitchFamily="34" charset="0"/>
                <a:cs typeface="Calibri" panose="020F0502020204030204" pitchFamily="34" charset="0"/>
              </a:rPr>
              <a:t> ί σ ε ι ς:</a:t>
            </a:r>
          </a:p>
          <a:p>
            <a:pPr marL="0" indent="0">
              <a:buNone/>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-Ανάγνωση λογοτεχνικού βιβλίου</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-Ανάλυση, ερμηνεία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-Προσέγγιση του πλαισίου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-Υλοποίηση δραστηριοτήτων καλλιτεχνικής έκφρασης </a:t>
            </a:r>
            <a:r>
              <a:rPr lang="en-US" dirty="0">
                <a:effectLst/>
                <a:latin typeface="Calibri" panose="020F0502020204030204" pitchFamily="34" charset="0"/>
                <a:ea typeface="Calibri" panose="020F0502020204030204" pitchFamily="34" charset="0"/>
                <a:cs typeface="Calibri" panose="020F0502020204030204" pitchFamily="34" charset="0"/>
              </a:rPr>
              <a:t>&amp;</a:t>
            </a:r>
            <a:r>
              <a:rPr lang="el-GR" dirty="0">
                <a:effectLst/>
                <a:latin typeface="Calibri" panose="020F0502020204030204" pitchFamily="34" charset="0"/>
                <a:ea typeface="Calibri" panose="020F0502020204030204" pitchFamily="34" charset="0"/>
                <a:cs typeface="Calibri" panose="020F0502020204030204" pitchFamily="34" charset="0"/>
              </a:rPr>
              <a:t> δημιουργίας με αφορμή                     το περιεχόμενο του βιβλίου</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0" indent="0" rtl="0">
              <a:buNone/>
            </a:pPr>
            <a:endParaRPr lang="el-GR" noProof="1"/>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algn="ctr">
              <a:lnSpc>
                <a:spcPct val="107000"/>
              </a:lnSpc>
              <a:spcAft>
                <a:spcPts val="800"/>
              </a:spcAft>
            </a:pPr>
            <a:r>
              <a:rPr lang="el-GR" sz="1800"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r>
              <a:rPr lang="el-GR"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Τα</a:t>
            </a:r>
            <a:r>
              <a:rPr lang="el-GR" sz="2200" b="1" dirty="0">
                <a:solidFill>
                  <a:srgbClr val="555555"/>
                </a:solidFill>
                <a:effectLst/>
                <a:latin typeface="Calibri" panose="020F0502020204030204" pitchFamily="34" charset="0"/>
                <a:ea typeface="Calibri" panose="020F0502020204030204" pitchFamily="34" charset="0"/>
                <a:cs typeface="Calibri" panose="020F0502020204030204" pitchFamily="34" charset="0"/>
              </a:rPr>
              <a:t> </a:t>
            </a:r>
            <a:r>
              <a:rPr lang="el-GR" sz="2200" b="1" dirty="0">
                <a:effectLst/>
                <a:latin typeface="Calibri" panose="020F0502020204030204" pitchFamily="34" charset="0"/>
                <a:ea typeface="Calibri" panose="020F0502020204030204" pitchFamily="34" charset="0"/>
                <a:cs typeface="Calibri" panose="020F0502020204030204" pitchFamily="34" charset="0"/>
              </a:rPr>
              <a:t>Κριτήρια επιλογής του θέματος ήταν: </a:t>
            </a: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noProof="1"/>
          </a:p>
        </p:txBody>
      </p:sp>
      <p:graphicFrame>
        <p:nvGraphicFramePr>
          <p:cNvPr id="4" name="Θέση περιεχομένου 3" descr="Κατακόρυφη λίστα που εμφανίζει 4 ομάδες τακτοποιημένες από τα αριστερά προς τα δεξιά με περιγραφές εργασιών κάτω από κάθε ομάδα"/>
          <p:cNvGraphicFramePr>
            <a:graphicFrameLocks noGrp="1"/>
          </p:cNvGraphicFramePr>
          <p:nvPr>
            <p:ph idx="1"/>
            <p:extLst>
              <p:ext uri="{D42A27DB-BD31-4B8C-83A1-F6EECF244321}">
                <p14:modId xmlns:p14="http://schemas.microsoft.com/office/powerpoint/2010/main" xmlns="" val="740646219"/>
              </p:ext>
            </p:extLst>
          </p:nvPr>
        </p:nvGraphicFramePr>
        <p:xfrm>
          <a:off x="1104900" y="1502545"/>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24509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4900" y="381740"/>
            <a:ext cx="9980682" cy="568171"/>
          </a:xfrm>
        </p:spPr>
        <p:txBody>
          <a:bodyPr rtlCol="0"/>
          <a:lstStyle/>
          <a:p>
            <a:pPr algn="ctr" rtl="0"/>
            <a:r>
              <a:rPr lang="el-GR" sz="2800" b="1" dirty="0">
                <a:effectLst/>
                <a:latin typeface="Calibri" panose="020F0502020204030204" pitchFamily="34" charset="0"/>
                <a:ea typeface="Calibri" panose="020F0502020204030204" pitchFamily="34" charset="0"/>
                <a:cs typeface="Calibri" panose="020F0502020204030204" pitchFamily="34" charset="0"/>
              </a:rPr>
              <a:t>Θέσαμε τους παρακάτω παιδαγωγικούς στόχους:</a:t>
            </a:r>
            <a:endParaRPr lang="el-GR" noProof="1"/>
          </a:p>
        </p:txBody>
      </p:sp>
      <p:sp>
        <p:nvSpPr>
          <p:cNvPr id="10" name="TextBox 9">
            <a:extLst>
              <a:ext uri="{FF2B5EF4-FFF2-40B4-BE49-F238E27FC236}">
                <a16:creationId xmlns:a16="http://schemas.microsoft.com/office/drawing/2014/main" xmlns="" id="{DB246D6D-BCDA-441D-845B-6CEE5AA7F11F}"/>
              </a:ext>
            </a:extLst>
          </p:cNvPr>
          <p:cNvSpPr txBox="1"/>
          <p:nvPr/>
        </p:nvSpPr>
        <p:spPr>
          <a:xfrm>
            <a:off x="941033" y="1356140"/>
            <a:ext cx="10626571" cy="5120120"/>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
            </a:pP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Να γνωρίσουν οι μαθητές τη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συγγραφέα του τόπου μας </a:t>
            </a: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Γιώτα Φώτου &amp; το βιβλίο Κώδικας 99.</a:t>
            </a:r>
          </a:p>
          <a:p>
            <a:pPr marL="342900" lvl="0" indent="-342900" algn="just">
              <a:lnSpc>
                <a:spcPct val="107000"/>
              </a:lnSpc>
              <a:buFont typeface="Wingdings" panose="05000000000000000000" pitchFamily="2" charset="2"/>
              <a:buChar char=""/>
            </a:pP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Να αναπτύξουν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δεξιότητες προσέγγισης των λογοτεχνικών κειμένων.</a:t>
            </a:r>
          </a:p>
          <a:p>
            <a:pPr lvl="0" algn="just">
              <a:lnSpc>
                <a:spcPct val="107000"/>
              </a:lnSpc>
            </a:pPr>
            <a:endPar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Wingdings" panose="05000000000000000000" pitchFamily="2" charset="2"/>
              <a:buChar char=""/>
            </a:pP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Να προσανατολίσουν το ενδιαφέρον τους σε διάφορες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μορφές καλλιτεχνικής έκφρασης</a:t>
            </a: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και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δημιουργίας με έμφαση στον λόγο</a:t>
            </a: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τις αναπαραστάσεις- απεικονίσεις </a:t>
            </a:r>
          </a:p>
          <a:p>
            <a:pPr lvl="0" algn="ctr">
              <a:lnSpc>
                <a:spcPct val="107000"/>
              </a:lnSpc>
            </a:pPr>
            <a:r>
              <a:rPr lang="el-GR" sz="2000" i="1" dirty="0">
                <a:effectLst/>
                <a:latin typeface="Calibri" panose="020F0502020204030204" pitchFamily="34" charset="0"/>
                <a:ea typeface="Calibri" panose="020F0502020204030204" pitchFamily="34" charset="0"/>
                <a:cs typeface="Calibri" panose="020F0502020204030204" pitchFamily="34" charset="0"/>
              </a:rPr>
              <a:t>(εικαστικό υλικό από περιοδικά- φωτογραφίες, ζωγραφική, </a:t>
            </a:r>
            <a:r>
              <a:rPr lang="el-GR" sz="2000" i="1" dirty="0" err="1">
                <a:effectLst/>
                <a:latin typeface="Calibri" panose="020F0502020204030204" pitchFamily="34" charset="0"/>
                <a:ea typeface="Calibri" panose="020F0502020204030204" pitchFamily="34" charset="0"/>
                <a:cs typeface="Calibri" panose="020F0502020204030204" pitchFamily="34" charset="0"/>
              </a:rPr>
              <a:t>κολάζ</a:t>
            </a:r>
            <a:r>
              <a:rPr lang="el-GR" sz="2000" i="1" dirty="0">
                <a:effectLst/>
                <a:latin typeface="Calibri" panose="020F0502020204030204" pitchFamily="34" charset="0"/>
                <a:ea typeface="Calibri" panose="020F0502020204030204" pitchFamily="34" charset="0"/>
                <a:cs typeface="Calibri" panose="020F0502020204030204" pitchFamily="34" charset="0"/>
              </a:rPr>
              <a:t>, </a:t>
            </a:r>
          </a:p>
          <a:p>
            <a:pPr lvl="0" algn="ctr">
              <a:lnSpc>
                <a:spcPct val="107000"/>
              </a:lnSpc>
            </a:pPr>
            <a:r>
              <a:rPr lang="el-GR" sz="2000" i="1" dirty="0">
                <a:effectLst/>
                <a:latin typeface="Calibri" panose="020F0502020204030204" pitchFamily="34" charset="0"/>
                <a:ea typeface="Calibri" panose="020F0502020204030204" pitchFamily="34" charset="0"/>
                <a:cs typeface="Calibri" panose="020F0502020204030204" pitchFamily="34" charset="0"/>
              </a:rPr>
              <a:t>ψηφιακή δημιουργία/δραματοποίηση, θεατρική έκφραση και τη μουσική).</a:t>
            </a:r>
          </a:p>
          <a:p>
            <a:pPr lvl="0" algn="ctr">
              <a:lnSpc>
                <a:spcPct val="107000"/>
              </a:lnSpc>
            </a:pPr>
            <a:endParaRPr lang="el-GR" sz="2000" i="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Wingdings" panose="05000000000000000000" pitchFamily="2" charset="2"/>
              <a:buChar char=""/>
            </a:pP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Να ευαισθητοποιηθούν σε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αξίες</a:t>
            </a: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ζωής και συναισθήματα </a:t>
            </a:r>
          </a:p>
          <a:p>
            <a:pPr lvl="0" algn="ctr">
              <a:lnSpc>
                <a:spcPct val="107000"/>
              </a:lnSpc>
            </a:pPr>
            <a:r>
              <a:rPr lang="el-GR" sz="2000" dirty="0">
                <a:effectLst/>
                <a:latin typeface="Calibri" panose="020F0502020204030204" pitchFamily="34" charset="0"/>
                <a:ea typeface="Calibri" panose="020F0502020204030204" pitchFamily="34" charset="0"/>
                <a:cs typeface="Calibri" panose="020F0502020204030204" pitchFamily="34" charset="0"/>
              </a:rPr>
              <a:t>(</a:t>
            </a:r>
            <a:r>
              <a:rPr lang="el-GR" sz="2000" i="1" dirty="0">
                <a:effectLst/>
                <a:latin typeface="Calibri" panose="020F0502020204030204" pitchFamily="34" charset="0"/>
                <a:ea typeface="Calibri" panose="020F0502020204030204" pitchFamily="34" charset="0"/>
                <a:cs typeface="Calibri" panose="020F0502020204030204" pitchFamily="34" charset="0"/>
              </a:rPr>
              <a:t>αγάπη, φιλία, σεβασμό, κατανόηση, ανεκτικότητα…</a:t>
            </a:r>
          </a:p>
          <a:p>
            <a:pPr lvl="0" algn="ctr">
              <a:lnSpc>
                <a:spcPct val="107000"/>
              </a:lnSpc>
            </a:pPr>
            <a:r>
              <a:rPr lang="el-GR" sz="2000" i="1" dirty="0">
                <a:effectLst/>
                <a:latin typeface="Calibri" panose="020F0502020204030204" pitchFamily="34" charset="0"/>
                <a:ea typeface="Calibri" panose="020F0502020204030204" pitchFamily="34" charset="0"/>
                <a:cs typeface="Calibri" panose="020F0502020204030204" pitchFamily="34" charset="0"/>
              </a:rPr>
              <a:t>ανθρώπινα δικαιώματα, ανθρώπινες σχέσεις).</a:t>
            </a:r>
          </a:p>
          <a:p>
            <a:pPr lvl="0" algn="just">
              <a:lnSpc>
                <a:spcPct val="107000"/>
              </a:lnSpc>
            </a:pPr>
            <a:endParaRPr lang="el-GR" sz="2000" i="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Να αναπτύξουν δεξιότητες καλής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επικοινωνίας και συνεργασίας </a:t>
            </a: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&amp; να αξιοποιήσουν την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καλλιτεχνική δημιουργία </a:t>
            </a: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στην ενίσχυση του </a:t>
            </a:r>
            <a:r>
              <a:rPr lang="el-GR" sz="2000" b="1"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αυτοσυναισθήματος</a:t>
            </a: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την καλλιέργεια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διαπροσωπικών</a:t>
            </a: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σχέσεων &amp; τη γενικότερη </a:t>
            </a:r>
            <a:r>
              <a:rPr lang="el-GR" sz="20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κοινωνική και συναισθηματική ωρίμανσή τους</a:t>
            </a:r>
            <a:r>
              <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xmlns="" val="2853788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D4E3D76-62C3-4AAE-BA16-FDB20A961CDC}"/>
              </a:ext>
            </a:extLst>
          </p:cNvPr>
          <p:cNvSpPr>
            <a:spLocks noGrp="1"/>
          </p:cNvSpPr>
          <p:nvPr>
            <p:ph type="title"/>
          </p:nvPr>
        </p:nvSpPr>
        <p:spPr>
          <a:xfrm>
            <a:off x="1202554" y="333653"/>
            <a:ext cx="9980682" cy="1096962"/>
          </a:xfrm>
        </p:spPr>
        <p:txBody>
          <a:bodyPr>
            <a:noAutofit/>
          </a:bodyPr>
          <a:lstStyle/>
          <a:p>
            <a:pPr algn="ctr"/>
            <a:r>
              <a:rPr lang="el-GR" b="1" dirty="0">
                <a:effectLst/>
                <a:latin typeface="Calibri" panose="020F0502020204030204" pitchFamily="34" charset="0"/>
                <a:ea typeface="Calibri" panose="020F0502020204030204" pitchFamily="34" charset="0"/>
                <a:cs typeface="Calibri" panose="020F0502020204030204" pitchFamily="34" charset="0"/>
              </a:rPr>
              <a:t>Προγραμματίσαμε επισκέψεις &amp; συνεργασίες με φορείς </a:t>
            </a:r>
            <a:br>
              <a:rPr lang="el-GR" b="1" dirty="0">
                <a:effectLst/>
                <a:latin typeface="Calibri" panose="020F0502020204030204" pitchFamily="34" charset="0"/>
                <a:ea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5272ECCB-9DCD-438E-9AB6-BE93B603A457}"/>
              </a:ext>
            </a:extLst>
          </p:cNvPr>
          <p:cNvSpPr txBox="1"/>
          <p:nvPr/>
        </p:nvSpPr>
        <p:spPr>
          <a:xfrm>
            <a:off x="488273" y="1321852"/>
            <a:ext cx="11336784" cy="5052152"/>
          </a:xfrm>
          <a:prstGeom prst="rect">
            <a:avLst/>
          </a:prstGeom>
          <a:noFill/>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Σ</a:t>
            </a:r>
            <a:r>
              <a:rPr lang="el-GR" sz="2000" dirty="0">
                <a:effectLst/>
                <a:latin typeface="Calibri" panose="020F0502020204030204" pitchFamily="34" charset="0"/>
                <a:ea typeface="Calibri" panose="020F0502020204030204" pitchFamily="34" charset="0"/>
                <a:cs typeface="Calibri" panose="020F0502020204030204" pitchFamily="34" charset="0"/>
              </a:rPr>
              <a:t>τον βαθμό που υπήρξε η δυνατότητα στις ιδιαίτερες συνθήκες της πανδημίας της φετινής χρονιάς </a:t>
            </a:r>
            <a:br>
              <a:rPr lang="el-GR" sz="2000" dirty="0">
                <a:effectLst/>
                <a:latin typeface="Calibri" panose="020F0502020204030204" pitchFamily="34" charset="0"/>
                <a:ea typeface="Calibri" panose="020F0502020204030204" pitchFamily="34" charset="0"/>
                <a:cs typeface="Calibri" panose="020F0502020204030204" pitchFamily="34" charset="0"/>
              </a:rPr>
            </a:br>
            <a:r>
              <a:rPr lang="el-GR" sz="2000" dirty="0">
                <a:effectLst/>
                <a:latin typeface="Calibri" panose="020F0502020204030204" pitchFamily="34" charset="0"/>
                <a:ea typeface="Calibri" panose="020F0502020204030204" pitchFamily="34" charset="0"/>
                <a:cs typeface="Calibri" panose="020F0502020204030204" pitchFamily="34" charset="0"/>
              </a:rPr>
              <a:t>υλοποιήσαμε </a:t>
            </a:r>
            <a:r>
              <a:rPr lang="el-GR" sz="2000" b="1" dirty="0">
                <a:effectLst/>
                <a:latin typeface="Calibri" panose="020F0502020204030204" pitchFamily="34" charset="0"/>
                <a:ea typeface="Calibri" panose="020F0502020204030204" pitchFamily="34" charset="0"/>
                <a:cs typeface="Calibri" panose="020F0502020204030204" pitchFamily="34" charset="0"/>
              </a:rPr>
              <a:t>σχετικές δράσεις </a:t>
            </a:r>
            <a:r>
              <a:rPr lang="el-GR" sz="2000" dirty="0">
                <a:effectLst/>
                <a:latin typeface="Calibri" panose="020F0502020204030204" pitchFamily="34" charset="0"/>
                <a:ea typeface="Calibri" panose="020F0502020204030204" pitchFamily="34" charset="0"/>
                <a:cs typeface="Calibri" panose="020F0502020204030204" pitchFamily="34" charset="0"/>
              </a:rPr>
              <a:t>όπως:</a:t>
            </a:r>
          </a:p>
          <a:p>
            <a:endParaRPr lang="el-GR"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eriod"/>
            </a:pPr>
            <a:r>
              <a:rPr lang="el-GR" sz="2000" b="1" dirty="0">
                <a:solidFill>
                  <a:srgbClr val="0070C0"/>
                </a:solidFill>
                <a:effectLst/>
                <a:latin typeface="Calibri-Italic"/>
                <a:ea typeface="Calibri" panose="020F0502020204030204" pitchFamily="34" charset="0"/>
                <a:cs typeface="Calibri-Italic"/>
              </a:rPr>
              <a:t>Ανάγνωση του βιβλίου : </a:t>
            </a:r>
            <a:r>
              <a:rPr lang="el-GR" sz="2000" dirty="0">
                <a:effectLst/>
                <a:latin typeface="Calibri-Bold"/>
                <a:ea typeface="Calibri" panose="020F0502020204030204" pitchFamily="34" charset="0"/>
                <a:cs typeface="Calibri-Bold"/>
              </a:rPr>
              <a:t>Νοέμβριος-Δεκέμβριος-Ιανουάριος (Ανάγνωση-Προσέγγιση Πλαισίου-Επεξεργασία)-Φεβρουάριος-Μάρτιος (Ερμηνεία-Ανάλυση-Επεξεργασία) - (Συνοδεία Μουσικής &amp; </a:t>
            </a:r>
            <a:r>
              <a:rPr lang="el-GR" sz="2000" dirty="0" err="1">
                <a:effectLst/>
                <a:latin typeface="Calibri-Bold"/>
                <a:ea typeface="Calibri" panose="020F0502020204030204" pitchFamily="34" charset="0"/>
                <a:cs typeface="Calibri-Bold"/>
              </a:rPr>
              <a:t>Βιντεο</a:t>
            </a:r>
            <a:r>
              <a:rPr lang="el-GR" sz="2000" dirty="0">
                <a:effectLst/>
                <a:latin typeface="Calibri-Bold"/>
                <a:ea typeface="Calibri" panose="020F0502020204030204" pitchFamily="34" charset="0"/>
                <a:cs typeface="Calibri-Bold"/>
              </a:rPr>
              <a:t>-προβολών)</a:t>
            </a:r>
          </a:p>
          <a:p>
            <a:pPr marL="342900" lvl="0" indent="-342900" algn="just">
              <a:lnSpc>
                <a:spcPct val="107000"/>
              </a:lnSpc>
              <a:buFont typeface="+mj-lt"/>
              <a:buAutoNum type="arabicPeriod"/>
            </a:pPr>
            <a:endParaRPr lang="el-G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l-GR" sz="2000" b="1" dirty="0">
                <a:solidFill>
                  <a:srgbClr val="0070C0"/>
                </a:solidFill>
                <a:effectLst/>
                <a:latin typeface="Calibri-Bold"/>
                <a:ea typeface="Calibri" panose="020F0502020204030204" pitchFamily="34" charset="0"/>
                <a:cs typeface="Calibri-Bold"/>
              </a:rPr>
              <a:t>Δραστηριότητες καλλιτεχνικής έκφρασης και δημιουργίας: </a:t>
            </a:r>
            <a:r>
              <a:rPr lang="el-GR" sz="2000" dirty="0">
                <a:effectLst/>
                <a:latin typeface="Calibri-Bold"/>
                <a:ea typeface="Calibri" panose="020F0502020204030204" pitchFamily="34" charset="0"/>
                <a:cs typeface="Calibri-Bold"/>
              </a:rPr>
              <a:t>δημιουργία ψηφιακού υλικού-παρουσίαση </a:t>
            </a:r>
            <a:r>
              <a:rPr lang="en-US" sz="2000" dirty="0">
                <a:effectLst/>
                <a:latin typeface="Calibri-Bold"/>
                <a:ea typeface="Calibri" panose="020F0502020204030204" pitchFamily="34" charset="0"/>
                <a:cs typeface="Calibri-Bold"/>
              </a:rPr>
              <a:t>Power point </a:t>
            </a:r>
            <a:r>
              <a:rPr lang="el-GR" sz="2000" dirty="0">
                <a:effectLst/>
                <a:latin typeface="Calibri-Bold"/>
                <a:ea typeface="Calibri" panose="020F0502020204030204" pitchFamily="34" charset="0"/>
                <a:cs typeface="Calibri-Bold"/>
              </a:rPr>
              <a:t>όπου αποτυπώνεται η παραπάνω επεξεργασία</a:t>
            </a:r>
            <a:endParaRPr lang="en-US" sz="2000" dirty="0">
              <a:effectLst/>
              <a:latin typeface="Calibri-Bold"/>
              <a:ea typeface="Calibri" panose="020F0502020204030204" pitchFamily="34" charset="0"/>
              <a:cs typeface="Calibri-Bold"/>
            </a:endParaRPr>
          </a:p>
          <a:p>
            <a:pPr lvl="0" algn="just">
              <a:lnSpc>
                <a:spcPct val="107000"/>
              </a:lnSpc>
            </a:pPr>
            <a:r>
              <a:rPr lang="en-US" sz="2000" dirty="0">
                <a:effectLst/>
                <a:latin typeface="Calibri-Bold"/>
                <a:ea typeface="Calibri" panose="020F0502020204030204" pitchFamily="34" charset="0"/>
                <a:cs typeface="Calibri-Bold"/>
              </a:rPr>
              <a:t>    </a:t>
            </a:r>
            <a:r>
              <a:rPr lang="el-GR" sz="2000" dirty="0">
                <a:effectLst/>
                <a:latin typeface="Calibri-Bold"/>
                <a:ea typeface="Calibri" panose="020F0502020204030204" pitchFamily="34" charset="0"/>
                <a:cs typeface="Calibri-Bold"/>
              </a:rPr>
              <a:t> </a:t>
            </a:r>
            <a:r>
              <a:rPr lang="el-GR" sz="1600" dirty="0">
                <a:effectLst/>
                <a:latin typeface="Calibri-Bold"/>
                <a:ea typeface="Calibri" panose="020F0502020204030204" pitchFamily="34" charset="0"/>
                <a:cs typeface="Calibri-Bold"/>
              </a:rPr>
              <a:t>(</a:t>
            </a:r>
            <a:r>
              <a:rPr lang="el-GR"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https://docs.google.com/presentation/d/1FG4DyTV28IJY6mTX-XSEqG1ZB7G8uJDRoCZlocOflow/edit?usp=sharing</a:t>
            </a:r>
            <a:r>
              <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mj-lt"/>
              <a:buAutoNum type="arabicPeriod"/>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l-GR" sz="2000" b="1" dirty="0">
                <a:solidFill>
                  <a:srgbClr val="0070C0"/>
                </a:solidFill>
                <a:effectLst/>
                <a:latin typeface="Calibri-Bold"/>
                <a:ea typeface="Calibri" panose="020F0502020204030204" pitchFamily="34" charset="0"/>
                <a:cs typeface="Calibri-Bold"/>
              </a:rPr>
              <a:t>3. Συμμετοχή-παρακολούθηση στο 1</a:t>
            </a:r>
            <a:r>
              <a:rPr lang="el-GR" sz="2000" b="1" baseline="30000" dirty="0">
                <a:solidFill>
                  <a:srgbClr val="0070C0"/>
                </a:solidFill>
                <a:effectLst/>
                <a:latin typeface="Calibri-Bold"/>
                <a:ea typeface="Calibri" panose="020F0502020204030204" pitchFamily="34" charset="0"/>
                <a:cs typeface="Calibri-Bold"/>
              </a:rPr>
              <a:t>ο</a:t>
            </a:r>
            <a:r>
              <a:rPr lang="el-GR" sz="2000" b="1" dirty="0">
                <a:solidFill>
                  <a:srgbClr val="0070C0"/>
                </a:solidFill>
                <a:effectLst/>
                <a:latin typeface="Calibri-Bold"/>
                <a:ea typeface="Calibri" panose="020F0502020204030204" pitchFamily="34" charset="0"/>
                <a:cs typeface="Calibri-Bold"/>
              </a:rPr>
              <a:t> Διαδικτυακό Μαθηματικό Μαθητικό Φεστιβάλ το οποίο διεξήχθη   στις 7 &amp; 8 Απριλίου. </a:t>
            </a:r>
            <a:r>
              <a:rPr lang="el-GR" sz="2000" dirty="0">
                <a:solidFill>
                  <a:schemeClr val="tx2"/>
                </a:solidFill>
                <a:effectLst/>
                <a:latin typeface="Calibri-Bold"/>
                <a:ea typeface="Calibri" panose="020F0502020204030204" pitchFamily="34" charset="0"/>
                <a:cs typeface="Calibri-Bold"/>
              </a:rPr>
              <a:t>Συγκεκριμένα,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παρακολουθήσαμε τις συνεντεύξεις των κ. Κωνσταντίνου Δασκαλάκη καθηγητή του ΜΙΤ και του κ. Αθανάσιου Φωκά καθηγητή του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Cambridge</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Bold"/>
                <a:ea typeface="Calibri" panose="020F0502020204030204" pitchFamily="34" charset="0"/>
                <a:cs typeface="Calibri-Bold"/>
              </a:rPr>
              <a:t>  </a:t>
            </a:r>
            <a:endParaRPr lang="en-US" sz="2000" dirty="0">
              <a:solidFill>
                <a:srgbClr val="000000"/>
              </a:solidFill>
              <a:effectLst/>
              <a:latin typeface="Calibri-Bold"/>
              <a:ea typeface="Calibri" panose="020F0502020204030204" pitchFamily="34" charset="0"/>
              <a:cs typeface="Calibri-Bold"/>
            </a:endParaRPr>
          </a:p>
          <a:p>
            <a:pPr lvl="0" algn="just">
              <a:lnSpc>
                <a:spcPct val="107000"/>
              </a:lnSpc>
              <a:spcAft>
                <a:spcPts val="800"/>
              </a:spcAft>
            </a:pPr>
            <a:r>
              <a:rPr lang="el-GR" sz="2000" dirty="0">
                <a:solidFill>
                  <a:srgbClr val="000000"/>
                </a:solidFill>
                <a:effectLst/>
                <a:latin typeface="Calibri-Bold"/>
                <a:ea typeface="Calibri" panose="020F0502020204030204" pitchFamily="34" charset="0"/>
                <a:cs typeface="Calibri-Bold"/>
              </a:rPr>
              <a:t>Επίσης, δόθηκε η ευκαιρία στους μαθητές, -</a:t>
            </a:r>
            <a:r>
              <a:rPr lang="el-GR" sz="2000" dirty="0" err="1">
                <a:solidFill>
                  <a:srgbClr val="000000"/>
                </a:solidFill>
                <a:effectLst/>
                <a:latin typeface="Calibri-Bold"/>
                <a:ea typeface="Calibri" panose="020F0502020204030204" pitchFamily="34" charset="0"/>
                <a:cs typeface="Calibri-Bold"/>
              </a:rPr>
              <a:t>τριες</a:t>
            </a:r>
            <a:r>
              <a:rPr lang="el-GR" sz="2000" dirty="0">
                <a:solidFill>
                  <a:srgbClr val="000000"/>
                </a:solidFill>
                <a:effectLst/>
                <a:latin typeface="Calibri-Bold"/>
                <a:ea typeface="Calibri" panose="020F0502020204030204" pitchFamily="34" charset="0"/>
                <a:cs typeface="Calibri-Bold"/>
              </a:rPr>
              <a:t> </a:t>
            </a:r>
            <a:r>
              <a:rPr lang="el-GR" sz="2000" u="sng" dirty="0">
                <a:solidFill>
                  <a:srgbClr val="000000"/>
                </a:solidFill>
                <a:effectLst/>
                <a:latin typeface="Calibri-Bold"/>
                <a:ea typeface="Calibri" panose="020F0502020204030204" pitchFamily="34" charset="0"/>
                <a:cs typeface="Calibri-Bold"/>
              </a:rPr>
              <a:t>να επιλύσουν </a:t>
            </a:r>
            <a:r>
              <a:rPr lang="el-GR" sz="2000" b="1" i="1" u="sng" dirty="0">
                <a:solidFill>
                  <a:srgbClr val="0070C0"/>
                </a:solidFill>
                <a:effectLst/>
                <a:latin typeface="Calibri-Bold"/>
                <a:ea typeface="Calibri" panose="020F0502020204030204" pitchFamily="34" charset="0"/>
                <a:cs typeface="Calibri-Bold"/>
              </a:rPr>
              <a:t>γρίφους. </a:t>
            </a:r>
            <a:endParaRPr lang="el-GR" sz="2000" dirty="0"/>
          </a:p>
        </p:txBody>
      </p:sp>
    </p:spTree>
    <p:extLst>
      <p:ext uri="{BB962C8B-B14F-4D97-AF65-F5344CB8AC3E}">
        <p14:creationId xmlns:p14="http://schemas.microsoft.com/office/powerpoint/2010/main" xmlns="" val="420600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B32B68B-D907-4F6E-AD68-54AD30593187}"/>
              </a:ext>
            </a:extLst>
          </p:cNvPr>
          <p:cNvSpPr txBox="1"/>
          <p:nvPr/>
        </p:nvSpPr>
        <p:spPr>
          <a:xfrm>
            <a:off x="461640" y="1270481"/>
            <a:ext cx="10813002" cy="5303760"/>
          </a:xfrm>
          <a:prstGeom prst="rect">
            <a:avLst/>
          </a:prstGeom>
          <a:noFill/>
        </p:spPr>
        <p:txBody>
          <a:bodyPr wrap="square">
            <a:spAutoFit/>
          </a:bodyPr>
          <a:lstStyle/>
          <a:p>
            <a:pPr lvl="0" algn="just">
              <a:lnSpc>
                <a:spcPct val="107000"/>
              </a:lnSpc>
              <a:spcAft>
                <a:spcPts val="800"/>
              </a:spcAft>
              <a:tabLst>
                <a:tab pos="5600700" algn="l"/>
              </a:tabLst>
            </a:pPr>
            <a:r>
              <a:rPr lang="el-G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4. Δραστηριότητα στον χώρο του Αμφιθέατρου του 6</a:t>
            </a:r>
            <a:r>
              <a:rPr lang="el-GR" sz="2000" b="1"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ου</a:t>
            </a:r>
            <a:r>
              <a:rPr lang="el-G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Γ/</a:t>
            </a:r>
            <a:r>
              <a:rPr lang="el-GR"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σίου</a:t>
            </a:r>
            <a:r>
              <a:rPr lang="el-G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Λάρισας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τον  Μάιο με την κυρία Χρηστάκη Σοφία - Μέλος του Εφορευτικού Συμβουλίου της </a:t>
            </a:r>
            <a:r>
              <a:rPr lang="el-G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Δημόσιας Κεντρικής Βιβλιοθήκης Λάρισας</a:t>
            </a: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dirty="0">
                <a:effectLst/>
                <a:latin typeface="Calibri" panose="020F0502020204030204" pitchFamily="34" charset="0"/>
                <a:ea typeface="Calibri" panose="020F0502020204030204" pitchFamily="34" charset="0"/>
                <a:cs typeface="Calibri" panose="020F0502020204030204" pitchFamily="34" charset="0"/>
              </a:rPr>
              <a:t>.</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56007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-Σε μία άρτια παρουσίαση (</a:t>
            </a:r>
            <a:r>
              <a:rPr lang="en-US" sz="2000" dirty="0">
                <a:effectLst/>
                <a:latin typeface="Calibri" panose="020F0502020204030204" pitchFamily="34" charset="0"/>
                <a:ea typeface="Calibri" panose="020F0502020204030204" pitchFamily="34" charset="0"/>
                <a:cs typeface="Times New Roman" panose="02020603050405020304" pitchFamily="18" charset="0"/>
              </a:rPr>
              <a:t>P</a:t>
            </a:r>
            <a:r>
              <a:rPr lang="el-GR" sz="2000" dirty="0">
                <a:effectLst/>
                <a:latin typeface="Calibri" panose="020F0502020204030204" pitchFamily="34" charset="0"/>
                <a:ea typeface="Calibri" panose="020F0502020204030204" pitchFamily="34" charset="0"/>
                <a:cs typeface="Times New Roman" panose="02020603050405020304" pitchFamily="18" charset="0"/>
              </a:rPr>
              <a:t>ο</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wer</a:t>
            </a:r>
            <a:r>
              <a:rPr lang="en-US" sz="2000" dirty="0">
                <a:effectLst/>
                <a:latin typeface="Calibri" panose="020F0502020204030204" pitchFamily="34" charset="0"/>
                <a:ea typeface="Calibri" panose="020F0502020204030204" pitchFamily="34" charset="0"/>
                <a:cs typeface="Times New Roman" panose="02020603050405020304" pitchFamily="18" charset="0"/>
              </a:rPr>
              <a:t> Point</a:t>
            </a:r>
            <a:r>
              <a:rPr lang="el-GR" sz="2000" dirty="0">
                <a:effectLst/>
                <a:latin typeface="Calibri" panose="020F0502020204030204" pitchFamily="34" charset="0"/>
                <a:ea typeface="Calibri" panose="020F0502020204030204" pitchFamily="34" charset="0"/>
                <a:cs typeface="Times New Roman" panose="02020603050405020304" pitchFamily="18" charset="0"/>
              </a:rPr>
              <a:t>) οι μαθητές </a:t>
            </a:r>
            <a:r>
              <a:rPr lang="el-GR" sz="2000" dirty="0">
                <a:latin typeface="Calibri" panose="020F0502020204030204" pitchFamily="34" charset="0"/>
                <a:ea typeface="Calibri" panose="020F0502020204030204" pitchFamily="34" charset="0"/>
                <a:cs typeface="Times New Roman" panose="02020603050405020304" pitchFamily="18" charset="0"/>
              </a:rPr>
              <a:t>&amp;</a:t>
            </a:r>
            <a:r>
              <a:rPr lang="el-GR" sz="2000" dirty="0">
                <a:effectLst/>
                <a:latin typeface="Calibri" panose="020F0502020204030204" pitchFamily="34" charset="0"/>
                <a:ea typeface="Calibri" panose="020F0502020204030204" pitchFamily="34" charset="0"/>
                <a:cs typeface="Times New Roman" panose="02020603050405020304" pitchFamily="18" charset="0"/>
              </a:rPr>
              <a:t> οι μαθήτριες γνώρισαν τον </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χώρο και τις εκπαιδευτικές δυνατότητες της Δημόσιας Κεντρικής Βιβλιοθήκης Λάρισας.</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800"/>
              </a:spcAft>
              <a:tabLst>
                <a:tab pos="56007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-Μιλήσαμε για τη </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σπουδαιότητα της ανάγνωσης των βιβλίων</a:t>
            </a:r>
            <a:r>
              <a:rPr lang="el-GR" sz="2000" dirty="0">
                <a:effectLst/>
                <a:latin typeface="Calibri" panose="020F0502020204030204" pitchFamily="34" charset="0"/>
                <a:ea typeface="Calibri" panose="020F0502020204030204" pitchFamily="34" charset="0"/>
                <a:cs typeface="Times New Roman" panose="02020603050405020304" pitchFamily="18" charset="0"/>
              </a:rPr>
              <a:t> &amp;</a:t>
            </a:r>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a:effectLst/>
                <a:latin typeface="Calibri" panose="020F0502020204030204" pitchFamily="34" charset="0"/>
                <a:ea typeface="Calibri" panose="020F0502020204030204" pitchFamily="34" charset="0"/>
                <a:cs typeface="Times New Roman" panose="02020603050405020304" pitchFamily="18" charset="0"/>
              </a:rPr>
              <a:t> την </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αξία του βιβλίου</a:t>
            </a:r>
            <a:endParaRPr lang="el-GR" sz="2000" u="sng"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Aft>
                <a:spcPts val="800"/>
              </a:spcAft>
              <a:tabLst>
                <a:tab pos="56007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έντυπου</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και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a:t>
            </a:r>
            <a:r>
              <a:rPr lang="el-GR"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book</a:t>
            </a:r>
            <a:r>
              <a:rPr lang="el-GR" sz="2000" b="1" dirty="0">
                <a:effectLst/>
                <a:latin typeface="Calibri" panose="020F0502020204030204" pitchFamily="34" charset="0"/>
                <a:ea typeface="Calibri" panose="020F0502020204030204" pitchFamily="34" charset="0"/>
                <a:cs typeface="Times New Roman" panose="02020603050405020304" pitchFamily="18" charset="0"/>
              </a:rPr>
              <a:t> </a:t>
            </a:r>
            <a:r>
              <a:rPr lang="el-GR" sz="2000" dirty="0">
                <a:effectLst/>
                <a:latin typeface="Calibri" panose="020F0502020204030204" pitchFamily="34" charset="0"/>
                <a:ea typeface="Calibri" panose="020F0502020204030204" pitchFamily="34" charset="0"/>
                <a:cs typeface="Times New Roman" panose="02020603050405020304" pitchFamily="18" charset="0"/>
              </a:rPr>
              <a:t>στη λογοτεχνία </a:t>
            </a:r>
            <a:r>
              <a:rPr lang="el-GR" sz="2000" dirty="0">
                <a:latin typeface="Calibri" panose="020F0502020204030204" pitchFamily="34" charset="0"/>
                <a:ea typeface="Calibri" panose="020F0502020204030204" pitchFamily="34" charset="0"/>
                <a:cs typeface="Times New Roman" panose="02020603050405020304" pitchFamily="18" charset="0"/>
              </a:rPr>
              <a:t>&amp;</a:t>
            </a:r>
            <a:r>
              <a:rPr lang="el-GR" sz="2000" dirty="0">
                <a:effectLst/>
                <a:latin typeface="Calibri" panose="020F0502020204030204" pitchFamily="34" charset="0"/>
                <a:ea typeface="Calibri" panose="020F0502020204030204" pitchFamily="34" charset="0"/>
                <a:cs typeface="Times New Roman" panose="02020603050405020304" pitchFamily="18" charset="0"/>
              </a:rPr>
              <a:t> σε άλλα επιστημονικά πεδία)</a:t>
            </a:r>
          </a:p>
          <a:p>
            <a:pPr lvl="0" algn="just">
              <a:lnSpc>
                <a:spcPct val="107000"/>
              </a:lnSpc>
              <a:spcAft>
                <a:spcPts val="800"/>
              </a:spcAft>
              <a:tabLst>
                <a:tab pos="56007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H </a:t>
            </a:r>
            <a:r>
              <a:rPr lang="el-GR" sz="2000" dirty="0">
                <a:effectLst/>
                <a:latin typeface="Calibri" panose="020F0502020204030204" pitchFamily="34" charset="0"/>
                <a:ea typeface="Calibri" panose="020F0502020204030204" pitchFamily="34" charset="0"/>
                <a:cs typeface="Times New Roman" panose="02020603050405020304" pitchFamily="18" charset="0"/>
              </a:rPr>
              <a:t>ενδιαφέρουσα συνάντηση τελείωσε με έναν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Αγώνα Λόγων. </a:t>
            </a:r>
            <a:r>
              <a:rPr lang="el-GR" sz="2000" dirty="0">
                <a:effectLst/>
                <a:latin typeface="Calibri" panose="020F0502020204030204" pitchFamily="34" charset="0"/>
                <a:ea typeface="Calibri" panose="020F0502020204030204" pitchFamily="34" charset="0"/>
                <a:cs typeface="Times New Roman" panose="02020603050405020304" pitchFamily="18" charset="0"/>
              </a:rPr>
              <a:t>Αφού χωρίστηκαν σε δύο ομάδες οι μαθητές,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τριες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διατύπωσαν τα </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επιχειρήματά τους υπέρ του έντυπου  βιβλίου </a:t>
            </a:r>
            <a:r>
              <a:rPr lang="el-GR" sz="2000" dirty="0">
                <a:effectLst/>
                <a:latin typeface="Calibri" panose="020F0502020204030204" pitchFamily="34" charset="0"/>
                <a:ea typeface="Calibri" panose="020F0502020204030204" pitchFamily="34" charset="0"/>
                <a:cs typeface="Times New Roman" panose="02020603050405020304" pitchFamily="18" charset="0"/>
              </a:rPr>
              <a:t>η Α’ Ομάδα </a:t>
            </a:r>
            <a:r>
              <a:rPr lang="el-GR" sz="2000" dirty="0">
                <a:latin typeface="Calibri" panose="020F0502020204030204" pitchFamily="34" charset="0"/>
                <a:ea typeface="Calibri" panose="020F0502020204030204" pitchFamily="34" charset="0"/>
                <a:cs typeface="Times New Roman" panose="02020603050405020304" pitchFamily="18" charset="0"/>
              </a:rPr>
              <a:t>&amp;</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του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e</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book </a:t>
            </a:r>
            <a:r>
              <a:rPr lang="el-GR" sz="2000" dirty="0">
                <a:effectLst/>
                <a:latin typeface="Calibri" panose="020F0502020204030204" pitchFamily="34" charset="0"/>
                <a:ea typeface="Calibri" panose="020F0502020204030204" pitchFamily="34" charset="0"/>
                <a:cs typeface="Times New Roman" panose="02020603050405020304" pitchFamily="18" charset="0"/>
              </a:rPr>
              <a:t>η Β’. Στο τέλος, μ</a:t>
            </a:r>
            <a:r>
              <a:rPr lang="el-GR" sz="2000" dirty="0">
                <a:latin typeface="Calibri" panose="020F0502020204030204" pitchFamily="34" charset="0"/>
                <a:ea typeface="Calibri" panose="020F0502020204030204" pitchFamily="34" charset="0"/>
                <a:cs typeface="Times New Roman" panose="02020603050405020304" pitchFamily="18" charset="0"/>
              </a:rPr>
              <a:t>ετά τον αντίλογο</a:t>
            </a:r>
            <a:r>
              <a:rPr lang="el-GR" sz="2000" dirty="0">
                <a:effectLst/>
                <a:latin typeface="Calibri" panose="020F0502020204030204" pitchFamily="34" charset="0"/>
                <a:ea typeface="Calibri" panose="020F0502020204030204" pitchFamily="34" charset="0"/>
                <a:cs typeface="Times New Roman" panose="02020603050405020304" pitchFamily="18" charset="0"/>
              </a:rPr>
              <a:t> με τα αρνητικά από την καθεμιά </a:t>
            </a:r>
            <a:r>
              <a:rPr lang="el-GR" sz="2000" dirty="0">
                <a:latin typeface="Calibri" panose="020F0502020204030204" pitchFamily="34" charset="0"/>
                <a:ea typeface="Calibri" panose="020F0502020204030204" pitchFamily="34" charset="0"/>
                <a:cs typeface="Times New Roman" panose="02020603050405020304" pitchFamily="18" charset="0"/>
              </a:rPr>
              <a:t>ομάδα,</a:t>
            </a:r>
            <a:r>
              <a:rPr lang="el-GR" sz="2000" dirty="0">
                <a:effectLst/>
                <a:latin typeface="Calibri" panose="020F0502020204030204" pitchFamily="34" charset="0"/>
                <a:ea typeface="Calibri" panose="020F0502020204030204" pitchFamily="34" charset="0"/>
                <a:cs typeface="Times New Roman" panose="02020603050405020304" pitchFamily="18" charset="0"/>
              </a:rPr>
              <a:t> η </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Ομάδα κριτών </a:t>
            </a:r>
            <a:r>
              <a:rPr lang="el-GR" sz="2000" dirty="0">
                <a:effectLst/>
                <a:latin typeface="Calibri" panose="020F0502020204030204" pitchFamily="34" charset="0"/>
                <a:ea typeface="Calibri" panose="020F0502020204030204" pitchFamily="34" charset="0"/>
                <a:cs typeface="Times New Roman" panose="02020603050405020304" pitchFamily="18" charset="0"/>
              </a:rPr>
              <a:t>εκτίμησε την παρουσία </a:t>
            </a:r>
            <a:r>
              <a:rPr lang="el-GR" sz="2000" dirty="0">
                <a:latin typeface="Calibri" panose="020F0502020204030204" pitchFamily="34" charset="0"/>
                <a:ea typeface="Calibri" panose="020F0502020204030204" pitchFamily="34" charset="0"/>
                <a:cs typeface="Times New Roman" panose="02020603050405020304" pitchFamily="18" charset="0"/>
              </a:rPr>
              <a:t>&amp;</a:t>
            </a:r>
            <a:r>
              <a:rPr lang="el-GR" sz="2000" dirty="0">
                <a:effectLst/>
                <a:latin typeface="Calibri" panose="020F0502020204030204" pitchFamily="34" charset="0"/>
                <a:ea typeface="Calibri" panose="020F0502020204030204" pitchFamily="34" charset="0"/>
                <a:cs typeface="Times New Roman" panose="02020603050405020304" pitchFamily="18" charset="0"/>
              </a:rPr>
              <a:t> την επιχειρηματολογία τους.</a:t>
            </a:r>
          </a:p>
          <a:p>
            <a:pPr lvl="0" algn="just">
              <a:lnSpc>
                <a:spcPct val="107000"/>
              </a:lnSpc>
              <a:spcAft>
                <a:spcPts val="800"/>
              </a:spcAft>
              <a:tabLst>
                <a:tab pos="5600700" algn="l"/>
              </a:tabLst>
            </a:pPr>
            <a:r>
              <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5. Συμμετοχή στη Δράση του Σχολείου στο πάρκο του Αλκαζάρ </a:t>
            </a:r>
            <a:r>
              <a:rPr lang="el-GR"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φτάχνοντας</a:t>
            </a:r>
            <a:r>
              <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l-GR" sz="2000" b="1" i="0" dirty="0">
                <a:solidFill>
                  <a:srgbClr val="0070C0"/>
                </a:solidFill>
                <a:effectLst/>
                <a:latin typeface="arial" panose="020B0604020202020204" pitchFamily="34" charset="0"/>
              </a:rPr>
              <a:t>« </a:t>
            </a:r>
            <a:r>
              <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ιστορία με μια λέξη</a:t>
            </a:r>
            <a:r>
              <a:rPr lang="el-GR" sz="2000" b="1" i="0" dirty="0">
                <a:solidFill>
                  <a:srgbClr val="0070C0"/>
                </a:solidFill>
                <a:effectLst/>
                <a:latin typeface="arial" panose="020B0604020202020204" pitchFamily="34" charset="0"/>
              </a:rPr>
              <a:t> »</a:t>
            </a:r>
            <a:r>
              <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l-G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l-G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6</a:t>
            </a:r>
            <a:r>
              <a:rPr lang="el-G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Περιήγηση στη Σχολική Βιβλιοθήκη με ανταλλαγή απόψεων, ιδεών και προτάσεων για το πρόγραμμα.</a:t>
            </a:r>
          </a:p>
        </p:txBody>
      </p:sp>
    </p:spTree>
    <p:extLst>
      <p:ext uri="{BB962C8B-B14F-4D97-AF65-F5344CB8AC3E}">
        <p14:creationId xmlns:p14="http://schemas.microsoft.com/office/powerpoint/2010/main" xmlns="" val="3255947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5659" y="319596"/>
            <a:ext cx="9980682" cy="693768"/>
          </a:xfrm>
        </p:spPr>
        <p:txBody>
          <a:bodyPr rtlCol="0">
            <a:normAutofit/>
          </a:bodyPr>
          <a:lstStyle/>
          <a:p>
            <a:pPr algn="ctr"/>
            <a:r>
              <a:rPr lang="el-GR" sz="2000" dirty="0">
                <a:effectLst/>
                <a:latin typeface="Calibri" panose="020F0502020204030204" pitchFamily="34" charset="0"/>
                <a:ea typeface="Calibri" panose="020F0502020204030204" pitchFamily="34" charset="0"/>
                <a:cs typeface="Times New Roman" panose="02020603050405020304" pitchFamily="18" charset="0"/>
              </a:rPr>
              <a:t/>
            </a:r>
            <a:br>
              <a:rPr lang="el-GR" sz="2000" dirty="0">
                <a:effectLst/>
                <a:latin typeface="Calibri" panose="020F0502020204030204" pitchFamily="34" charset="0"/>
                <a:ea typeface="Calibri" panose="020F0502020204030204" pitchFamily="34" charset="0"/>
                <a:cs typeface="Times New Roman" panose="02020603050405020304" pitchFamily="18" charset="0"/>
              </a:rPr>
            </a:br>
            <a:endParaRPr lang="el-GR" sz="2000" noProof="1"/>
          </a:p>
        </p:txBody>
      </p:sp>
      <p:sp>
        <p:nvSpPr>
          <p:cNvPr id="4" name="Θέση κειμένου 3"/>
          <p:cNvSpPr>
            <a:spLocks noGrp="1"/>
          </p:cNvSpPr>
          <p:nvPr>
            <p:ph type="body" sz="half" idx="2"/>
          </p:nvPr>
        </p:nvSpPr>
        <p:spPr>
          <a:xfrm>
            <a:off x="292963" y="1447059"/>
            <a:ext cx="7963270" cy="4971495"/>
          </a:xfrm>
          <a:ln>
            <a:solidFill>
              <a:schemeClr val="bg1"/>
            </a:solidFill>
          </a:ln>
        </p:spPr>
        <p:txBody>
          <a:bodyPr rtlCol="0">
            <a:noAutofit/>
          </a:bodyPr>
          <a:lstStyle/>
          <a:p>
            <a:pPr algn="just">
              <a:lnSpc>
                <a:spcPct val="107000"/>
              </a:lnSpc>
              <a:spcAft>
                <a:spcPts val="800"/>
              </a:spcAft>
            </a:pPr>
            <a:r>
              <a:rPr lang="el-G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Με την ολοκλήρωση του προγράμματος παρουσιάστηκε στους μαθητές η τελική συμμετοχή τους &amp; το προϊόν της δημιουργικότητάς τους στην τάξη. </a:t>
            </a:r>
          </a:p>
          <a:p>
            <a:pPr algn="just">
              <a:lnSpc>
                <a:spcPct val="107000"/>
              </a:lnSpc>
              <a:spcAft>
                <a:spcPts val="800"/>
              </a:spcAft>
            </a:pPr>
            <a:r>
              <a:rPr lang="el-G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Δημιουργήθηκε ενότητα μαθήματος στην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a:t>
            </a:r>
            <a:r>
              <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class </a:t>
            </a:r>
            <a:r>
              <a:rPr lang="el-G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για την ενημέρωση &amp; διάχυση των αποτελεσμάτων του προγράμματος ενώ θα γίνει </a:t>
            </a:r>
            <a:r>
              <a:rPr lang="el-GR" dirty="0">
                <a:solidFill>
                  <a:srgbClr val="0070C0"/>
                </a:solidFill>
                <a:latin typeface="Calibri" panose="020F0502020204030204" pitchFamily="34" charset="0"/>
                <a:ea typeface="Calibri" panose="020F0502020204030204" pitchFamily="34" charset="0"/>
                <a:cs typeface="Times New Roman" panose="02020603050405020304" pitchFamily="18" charset="0"/>
              </a:rPr>
              <a:t>&amp;</a:t>
            </a:r>
            <a:r>
              <a:rPr lang="el-G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σχετική ανάρτηση στην ιστοσελίδα του Σχολείου.</a:t>
            </a:r>
          </a:p>
          <a:p>
            <a:pPr algn="just">
              <a:lnSpc>
                <a:spcPct val="107000"/>
              </a:lnSpc>
              <a:spcAft>
                <a:spcPts val="800"/>
              </a:spcAft>
            </a:pPr>
            <a:r>
              <a:rPr lang="el-G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Ακολούθησε Ερωτηματολόγιο Αξιολόγησης του προγράμματος από τους μαθητές &amp; τους υπεύθυνους καθηγητές – οι οποίοι συνεργάστηκαν για την υλοποίηση του προγράμματος.</a:t>
            </a: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https://eclass02.sch.gr/modules/units/?course=G1371263&amp;id=2179560</a:t>
            </a:r>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https://docs.google.com/forms/d/1KghSd-6nSEhzYznL2AVqyOMooB2RGfORqse4aOICf5A/edit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ΕΝΔΕΙΚΤΙΚΑ.....</a:t>
            </a: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rtl="0"/>
            <a:endParaRPr lang="el-GR" noProof="1"/>
          </a:p>
        </p:txBody>
      </p:sp>
      <p:pic>
        <p:nvPicPr>
          <p:cNvPr id="5" name="Θέση εικόνας 4" descr="Κοντινό πλάνο βιβλίων σε ράφια με περισσότερα βιβλία δυσδιάκριτα στο πρώτο πλάνο και το φόντο"/>
          <p:cNvPicPr>
            <a:picLocks noGrp="1" noChangeAspect="1"/>
          </p:cNvPicPr>
          <p:nvPr>
            <p:ph type="pic" idx="1"/>
          </p:nvPr>
        </p:nvPicPr>
        <p:blipFill>
          <a:blip r:embed="rId5" cstate="print">
            <a:extLst>
              <a:ext uri="{28A0092B-C50C-407E-A947-70E740481C1C}">
                <a14:useLocalDpi xmlns:a14="http://schemas.microsoft.com/office/drawing/2010/main" xmlns="" val="0"/>
              </a:ext>
            </a:extLst>
          </a:blip>
          <a:srcRect l="3155" r="3155"/>
          <a:stretch>
            <a:fillRect/>
          </a:stretch>
        </p:blipFill>
        <p:spPr>
          <a:xfrm>
            <a:off x="8504807" y="1600199"/>
            <a:ext cx="3320249" cy="4572001"/>
          </a:xfrm>
        </p:spPr>
      </p:pic>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Δεν υπάρχει διαθέσιμη περιγραφή.">
            <a:extLst>
              <a:ext uri="{FF2B5EF4-FFF2-40B4-BE49-F238E27FC236}">
                <a16:creationId xmlns:a16="http://schemas.microsoft.com/office/drawing/2014/main" xmlns="" id="{7AAD4BFD-78E3-4DBD-AC4C-AF77366CE71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764127"/>
            <a:ext cx="9144000" cy="5814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3477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Δεν υπάρχει διαθέσιμη περιγραφή.">
            <a:extLst>
              <a:ext uri="{FF2B5EF4-FFF2-40B4-BE49-F238E27FC236}">
                <a16:creationId xmlns:a16="http://schemas.microsoft.com/office/drawing/2014/main" xmlns="" id="{BC39F8EF-63AE-4527-8016-1F5F051A19B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90835" y="639193"/>
            <a:ext cx="9144000" cy="53630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1588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Ακαδημαϊκή βιβλιογραφί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50521016_TF03431380_Win32" id="{E6BFA808-5054-4607-8352-7D0530013381}" vid="{C999D1A4-7945-44B3-BD0E-BBC3ED5E043E}"/>
    </a:ext>
  </a:ext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Ακαδημαϊκή παρουσίαση, με λεπτές ρίγες και κορδέλα (ευρεία οθόνη)</Template>
  <TotalTime>125</TotalTime>
  <Words>611</Words>
  <Application>Microsoft Office PowerPoint</Application>
  <PresentationFormat>Προσαρμογή</PresentationFormat>
  <Paragraphs>71</Paragraphs>
  <Slides>15</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Ακαδημαϊκή βιβλιογραφία 16x9</vt:lpstr>
      <vt:lpstr> ΠΡΟΓΡΑΜΜΑ  ΣΧΟΛΙΚΗΣ ΔΡΑΣΤΗΡΙΟΤΗΤΑΣ ΠΟΛΙΤΙΣΤΙΚΩΝ ΘΕΜΑΤΩΝ</vt:lpstr>
      <vt:lpstr>Τον Οκτώβρη του 2020 ξεκινήσαμε το ΕΚΠΑΙΔΕΥΤΙΚΟ ΠΡΟΓΡΑΜΜΑ Φιλαναγνωσίας,  με τον τίτλο « Ταξιδεύοντας στη Σχολική μου Βιβλιοθήκη » &amp;   ολοκληρώσαμε με το πέρας του διδακτικού έτους. </vt:lpstr>
      <vt:lpstr>  Τα Κριτήρια επιλογής του θέματος ήταν:  </vt:lpstr>
      <vt:lpstr>Θέσαμε τους παρακάτω παιδαγωγικούς στόχους:</vt:lpstr>
      <vt:lpstr>Προγραμματίσαμε επισκέψεις &amp; συνεργασίες με φορείς  </vt:lpstr>
      <vt:lpstr>Διαφάνεια 6</vt:lpstr>
      <vt:lpstr> </vt:lpstr>
      <vt:lpstr>Διαφάνεια 8</vt:lpstr>
      <vt:lpstr>Διαφάνεια 9</vt:lpstr>
      <vt:lpstr>Διαφάνεια 10</vt:lpstr>
      <vt:lpstr>Διαφάνεια 11</vt:lpstr>
      <vt:lpstr>Διαφάνεια 12</vt:lpstr>
      <vt:lpstr>Διαφάνεια 13</vt:lpstr>
      <vt:lpstr> ΣυμμετεΙχαν:  Γ4  ΥπεΥθυνη συντονισμού : ΤασιοποYλου Παρασκευή (ΒΙκυ)  ΥπεΥθυνοι ΠρογρΑμματος: ΠαπαμαργαρΙτης ΒασΙλης - Δ/ντΗς, ΝτΑμτσιου ΚωνσταντΙνα, ΤασιοποΥλου ΠαρασκευΗ  </vt:lpstr>
      <vt:lpstr>ΕΥΧΑΡΙΣΤΟΥΜΕ    ΚΑΙ ΤΟΥ ΧΡΟΝΟΥ, ΜΕ ΥΓΕΙΑ &amp; ΚΑΛΥΤΕΡΑ!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ΕΚΠΑΙΔΕΥΤΙΚΟ ΠΡΟΓΡΑΜΜΑ – ΣΧΟΛΙΚΗ ΔΡΑΣΤΗΡΙΟΤΗΤΑ</dc:title>
  <dc:creator>User; ΤΑΣΙΟΠΟΥΛΟΥ</dc:creator>
  <cp:lastModifiedBy>Χρήστης των Windows</cp:lastModifiedBy>
  <cp:revision>16</cp:revision>
  <dcterms:created xsi:type="dcterms:W3CDTF">2021-06-14T12:15:27Z</dcterms:created>
  <dcterms:modified xsi:type="dcterms:W3CDTF">2021-10-08T05:39:01Z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