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4" r:id="rId6"/>
    <p:sldId id="276" r:id="rId7"/>
    <p:sldId id="263" r:id="rId8"/>
    <p:sldId id="265" r:id="rId9"/>
    <p:sldId id="279" r:id="rId10"/>
    <p:sldId id="266" r:id="rId11"/>
    <p:sldId id="267" r:id="rId12"/>
    <p:sldId id="275" r:id="rId13"/>
    <p:sldId id="270" r:id="rId14"/>
    <p:sldId id="281" r:id="rId15"/>
    <p:sldId id="271" r:id="rId16"/>
    <p:sldId id="272" r:id="rId17"/>
    <p:sldId id="282" r:id="rId18"/>
    <p:sldId id="273" r:id="rId19"/>
    <p:sldId id="28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52EDF-4E87-4ED3-AD3E-43C59378C3F2}" type="datetimeFigureOut">
              <a:rPr lang="el-GR" smtClean="0"/>
              <a:pPr/>
              <a:t>17/3/2019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7FA3F-E8E9-458C-92F2-1EE1F1972BE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B22ACD7-0615-4EAB-94BD-472C955168ED}" type="slidenum">
              <a:rPr lang="el-GR" smtClean="0"/>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17/3/2019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571481"/>
            <a:ext cx="7672414" cy="1214446"/>
          </a:xfrm>
        </p:spPr>
        <p:txBody>
          <a:bodyPr>
            <a:normAutofit/>
          </a:bodyPr>
          <a:lstStyle/>
          <a:p>
            <a:r>
              <a:rPr lang="el-GR" sz="3200" b="1" i="1" dirty="0" smtClean="0">
                <a:solidFill>
                  <a:srgbClr val="C00000"/>
                </a:solidFill>
              </a:rPr>
              <a:t>Φαγητά του Πόντου με διαπολιτισμικές επιρροές </a:t>
            </a:r>
            <a:endParaRPr lang="el-GR" sz="3200" b="1" i="1" dirty="0">
              <a:solidFill>
                <a:srgbClr val="C00000"/>
              </a:solidFill>
            </a:endParaRPr>
          </a:p>
        </p:txBody>
      </p:sp>
      <p:sp>
        <p:nvSpPr>
          <p:cNvPr id="3" name="2 - Υπότιτλος"/>
          <p:cNvSpPr>
            <a:spLocks noGrp="1"/>
          </p:cNvSpPr>
          <p:nvPr>
            <p:ph type="subTitle" idx="1"/>
          </p:nvPr>
        </p:nvSpPr>
        <p:spPr>
          <a:xfrm>
            <a:off x="1214414" y="1785926"/>
            <a:ext cx="6557986" cy="3852874"/>
          </a:xfrm>
        </p:spPr>
        <p:txBody>
          <a:bodyPr>
            <a:noAutofit/>
          </a:bodyPr>
          <a:lstStyle/>
          <a:p>
            <a:pPr algn="just" fontAlgn="base"/>
            <a:r>
              <a:rPr lang="el-GR" sz="2000" b="1" i="1" dirty="0" smtClean="0">
                <a:solidFill>
                  <a:schemeClr val="tx2"/>
                </a:solidFill>
                <a:cs typeface="Arial" pitchFamily="34" charset="0"/>
              </a:rPr>
              <a:t>Οι διατροφικές συνήθειες των κατοίκων του Πόντου, διαμορφώθηκαν ανάλογα με την περιοχή και τα διαθέσιμα τρόφιμα, αλλά και ανάλογα με τις κλιματολογικές συνθήκες που διέφεραν αρκετά από τη μία άκρη του Πόντου στην άλλη.</a:t>
            </a:r>
          </a:p>
          <a:p>
            <a:pPr algn="just" fontAlgn="base"/>
            <a:r>
              <a:rPr lang="el-GR" sz="2000" b="1" i="1" dirty="0" smtClean="0">
                <a:solidFill>
                  <a:schemeClr val="tx2"/>
                </a:solidFill>
                <a:cs typeface="Arial" pitchFamily="34" charset="0"/>
              </a:rPr>
              <a:t>Επιπλέον οι παρυφές της Ποντιακής γης επηρεάστηκαν αρκετά από τους όμορους γείτονες, αλλά και τα μεγάλα λιμάνια. Κατά συνέπεια υιοθέτησαν πιάτα και συνταγές από ξενόφερτα φαγητά, που δεν συνηθίζονταν στα μεσόγεια και στα ορεινά.</a:t>
            </a:r>
          </a:p>
          <a:p>
            <a:pPr algn="just"/>
            <a:r>
              <a:rPr lang="el-GR" sz="2000" b="1" i="1" dirty="0" smtClean="0">
                <a:solidFill>
                  <a:schemeClr val="tx2"/>
                </a:solidFill>
                <a:cs typeface="Arial" pitchFamily="34" charset="0"/>
              </a:rPr>
              <a:t>Έτσι τα «Ποντιοποιημένα» πιροσκί με «οφτό» ψιλοκομμένο κρέας ή όσπρια, αφομοιώθηκε ως παραδοσιακό Ποντιακό πιάτο, αλλά δεν είναι το μόνο.</a:t>
            </a:r>
          </a:p>
          <a:p>
            <a:pPr algn="just"/>
            <a:endParaRPr lang="el-GR"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solidFill>
                  <a:srgbClr val="002060"/>
                </a:solidFill>
              </a:rPr>
              <a:t>Μέθοδος Εκτέλεσης</a:t>
            </a:r>
            <a:endParaRPr lang="el-GR" sz="2800" b="1" i="1" dirty="0">
              <a:solidFill>
                <a:srgbClr val="002060"/>
              </a:solidFill>
            </a:endParaRPr>
          </a:p>
        </p:txBody>
      </p:sp>
      <p:sp>
        <p:nvSpPr>
          <p:cNvPr id="3" name="2 - Θέση περιεχομένου"/>
          <p:cNvSpPr>
            <a:spLocks noGrp="1"/>
          </p:cNvSpPr>
          <p:nvPr>
            <p:ph idx="1"/>
          </p:nvPr>
        </p:nvSpPr>
        <p:spPr>
          <a:xfrm>
            <a:off x="457200" y="1357298"/>
            <a:ext cx="8229600" cy="4768865"/>
          </a:xfrm>
        </p:spPr>
        <p:txBody>
          <a:bodyPr>
            <a:normAutofit fontScale="62500" lnSpcReduction="20000"/>
          </a:bodyPr>
          <a:lstStyle/>
          <a:p>
            <a:r>
              <a:rPr lang="el-GR" b="1" i="1" dirty="0" smtClean="0">
                <a:solidFill>
                  <a:srgbClr val="7030A0"/>
                </a:solidFill>
              </a:rPr>
              <a:t>Το χοσάφ το έφτιαχναν συνήθως σε νηστείες. Σε μια κατσαρόλα με βραστό νερό έριχναν μέσα όλα τα αποξηραμένα φρούτα που μάζευαν το καλοκαίρι και τα στέγνωναν στον ήλιο. Όπως δαμάσκηνα  μήλα ,αχλάδια , σταφίδες. Αφού έβρασε λίγο μέχρι να φουσκώσουν τα φρούτα έριχναν λίγη ζάχαρη και το άφηναν να κρυώσει. Το σέρβιραν με λίγη κανέλα από πάνω (προαιρετικά)</a:t>
            </a:r>
          </a:p>
          <a:p>
            <a:r>
              <a:rPr lang="el-GR" b="1" i="1" dirty="0" smtClean="0">
                <a:solidFill>
                  <a:srgbClr val="7030A0"/>
                </a:solidFill>
              </a:rPr>
              <a:t>Πλένουμε λίγο τα αποξηραμένα φρούτα και τα βάζουμε σε νερό να μαλακώσουν για περίπου 2 ώρες.</a:t>
            </a:r>
          </a:p>
          <a:p>
            <a:r>
              <a:rPr lang="el-GR" b="1" i="1" dirty="0" smtClean="0">
                <a:solidFill>
                  <a:srgbClr val="7030A0"/>
                </a:solidFill>
              </a:rPr>
              <a:t>Το νερό πρέπει να τα σκεπάζει καλά.</a:t>
            </a:r>
          </a:p>
          <a:p>
            <a:r>
              <a:rPr lang="el-GR" b="1" i="1" dirty="0" smtClean="0">
                <a:solidFill>
                  <a:srgbClr val="7030A0"/>
                </a:solidFill>
              </a:rPr>
              <a:t>Στη συνέχεια στραγγίζουμε και τα βάζουμε σε μια κατσαρόλα.</a:t>
            </a:r>
          </a:p>
          <a:p>
            <a:r>
              <a:rPr lang="el-GR" b="1" i="1" dirty="0" smtClean="0">
                <a:solidFill>
                  <a:srgbClr val="7030A0"/>
                </a:solidFill>
              </a:rPr>
              <a:t>Ρίχνουμε νερό, να τα σκεπάσει και τα βάζουμε να βράσουν για 10 λεπτά.</a:t>
            </a:r>
          </a:p>
          <a:p>
            <a:r>
              <a:rPr lang="el-GR" b="1" i="1" dirty="0" smtClean="0">
                <a:solidFill>
                  <a:srgbClr val="7030A0"/>
                </a:solidFill>
              </a:rPr>
              <a:t>Στο δεκάλεπτο προσθέτουμε τις σταφίδες και τη ζάχαρη και βράζουμε για άλλα δέκα λεπτά.</a:t>
            </a:r>
          </a:p>
          <a:p>
            <a:r>
              <a:rPr lang="el-GR" b="1" i="1" dirty="0" smtClean="0">
                <a:solidFill>
                  <a:srgbClr val="7030A0"/>
                </a:solidFill>
              </a:rPr>
              <a:t>Αποσύρουμε από τη φωτιά. Αν θέλετε μπορείτε να προσθέσετε περισσότερη ζάχαρη και να ρίξετε μέσα ένα ξύλο κανέλας.</a:t>
            </a:r>
          </a:p>
          <a:p>
            <a:r>
              <a:rPr lang="el-GR" b="1" i="1" dirty="0" smtClean="0">
                <a:solidFill>
                  <a:srgbClr val="7030A0"/>
                </a:solidFill>
              </a:rPr>
              <a:t>Σερβίρεται κρύο.</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normAutofit fontScale="90000"/>
          </a:bodyPr>
          <a:lstStyle/>
          <a:p>
            <a:r>
              <a:rPr lang="el-GR" b="1" dirty="0" smtClean="0">
                <a:solidFill>
                  <a:srgbClr val="FF0000"/>
                </a:solidFill>
              </a:rPr>
              <a:t>Ποντιακά πιτάκια</a:t>
            </a:r>
            <a:br>
              <a:rPr lang="el-GR" b="1" dirty="0" smtClean="0">
                <a:solidFill>
                  <a:srgbClr val="FF0000"/>
                </a:solidFill>
              </a:rPr>
            </a:br>
            <a:endParaRPr lang="el-GR" b="1" dirty="0">
              <a:solidFill>
                <a:srgbClr val="FF0000"/>
              </a:solidFill>
            </a:endParaRPr>
          </a:p>
        </p:txBody>
      </p:sp>
      <p:pic>
        <p:nvPicPr>
          <p:cNvPr id="4" name="2 - Εικόνα" descr="pontiaka442.jpg"/>
          <p:cNvPicPr>
            <a:picLocks noGrp="1"/>
          </p:cNvPicPr>
          <p:nvPr>
            <p:ph idx="1"/>
          </p:nvPr>
        </p:nvPicPr>
        <p:blipFill>
          <a:blip r:embed="rId2"/>
          <a:stretch>
            <a:fillRect/>
          </a:stretch>
        </p:blipFill>
        <p:spPr>
          <a:xfrm>
            <a:off x="951229" y="1600200"/>
            <a:ext cx="7241541" cy="4525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solidFill>
                  <a:srgbClr val="002060"/>
                </a:solidFill>
              </a:rPr>
              <a:t>Υλικά - Μέθοδος Εκτέλεση</a:t>
            </a:r>
            <a:r>
              <a:rPr lang="el-GR" sz="2800" i="1" dirty="0" smtClean="0">
                <a:solidFill>
                  <a:srgbClr val="002060"/>
                </a:solidFill>
              </a:rPr>
              <a:t>ς</a:t>
            </a:r>
            <a:endParaRPr lang="el-GR" sz="2800" dirty="0"/>
          </a:p>
        </p:txBody>
      </p:sp>
      <p:sp>
        <p:nvSpPr>
          <p:cNvPr id="3" name="2 - Θέση περιεχομένου"/>
          <p:cNvSpPr>
            <a:spLocks noGrp="1"/>
          </p:cNvSpPr>
          <p:nvPr>
            <p:ph sz="half" idx="1"/>
          </p:nvPr>
        </p:nvSpPr>
        <p:spPr>
          <a:xfrm>
            <a:off x="457200" y="1428736"/>
            <a:ext cx="4038600" cy="4697427"/>
          </a:xfrm>
        </p:spPr>
        <p:txBody>
          <a:bodyPr>
            <a:normAutofit fontScale="62500" lnSpcReduction="20000"/>
          </a:bodyPr>
          <a:lstStyle/>
          <a:p>
            <a:r>
              <a:rPr lang="el-GR" sz="3600" b="1" dirty="0" smtClean="0">
                <a:solidFill>
                  <a:srgbClr val="00B050"/>
                </a:solidFill>
              </a:rPr>
              <a:t>- 1 ζυμάρι από το φούρνο  (ή το ζυμώνουμε στο σπίτι με μαγιά)</a:t>
            </a:r>
          </a:p>
          <a:p>
            <a:r>
              <a:rPr lang="el-GR" sz="3600" b="1" dirty="0" smtClean="0">
                <a:solidFill>
                  <a:srgbClr val="00B050"/>
                </a:solidFill>
              </a:rPr>
              <a:t>- 1 κιλό κιμάς μοσχαρίσιος </a:t>
            </a:r>
          </a:p>
          <a:p>
            <a:r>
              <a:rPr lang="el-GR" sz="3600" b="1" dirty="0" smtClean="0">
                <a:solidFill>
                  <a:srgbClr val="00B050"/>
                </a:solidFill>
              </a:rPr>
              <a:t>- ½ κιλό ντομάτες </a:t>
            </a:r>
          </a:p>
          <a:p>
            <a:r>
              <a:rPr lang="el-GR" sz="3600" b="1" dirty="0" smtClean="0">
                <a:solidFill>
                  <a:srgbClr val="00B050"/>
                </a:solidFill>
              </a:rPr>
              <a:t>- 2 κουταλιές λάδι </a:t>
            </a:r>
          </a:p>
          <a:p>
            <a:r>
              <a:rPr lang="el-GR" sz="3600" b="1" dirty="0" smtClean="0">
                <a:solidFill>
                  <a:srgbClr val="00B050"/>
                </a:solidFill>
              </a:rPr>
              <a:t>- 4 κρεμμύδια </a:t>
            </a:r>
          </a:p>
          <a:p>
            <a:r>
              <a:rPr lang="el-GR" sz="3600" b="1" dirty="0" smtClean="0">
                <a:solidFill>
                  <a:srgbClr val="00B050"/>
                </a:solidFill>
              </a:rPr>
              <a:t>- 1 χούφτα μαϊντανός </a:t>
            </a:r>
          </a:p>
          <a:p>
            <a:r>
              <a:rPr lang="el-GR" sz="3600" b="1" dirty="0" smtClean="0">
                <a:solidFill>
                  <a:srgbClr val="00B050"/>
                </a:solidFill>
              </a:rPr>
              <a:t>- 2 αβγά </a:t>
            </a:r>
          </a:p>
          <a:p>
            <a:r>
              <a:rPr lang="el-GR" sz="3600" b="1" dirty="0" smtClean="0">
                <a:solidFill>
                  <a:srgbClr val="00B050"/>
                </a:solidFill>
              </a:rPr>
              <a:t>- 3 κουταλιές φρέσκο βούτυρο</a:t>
            </a:r>
          </a:p>
          <a:p>
            <a:r>
              <a:rPr lang="el-GR" sz="3600" b="1" dirty="0" smtClean="0">
                <a:solidFill>
                  <a:srgbClr val="00B050"/>
                </a:solidFill>
              </a:rPr>
              <a:t>- αλάτι – πιπέρι</a:t>
            </a:r>
          </a:p>
          <a:p>
            <a:endParaRPr lang="el-GR" sz="1800" b="1" dirty="0">
              <a:solidFill>
                <a:srgbClr val="00B050"/>
              </a:solidFill>
            </a:endParaRPr>
          </a:p>
        </p:txBody>
      </p:sp>
      <p:sp>
        <p:nvSpPr>
          <p:cNvPr id="4" name="3 - Θέση περιεχομένου"/>
          <p:cNvSpPr>
            <a:spLocks noGrp="1"/>
          </p:cNvSpPr>
          <p:nvPr>
            <p:ph sz="half" idx="2"/>
          </p:nvPr>
        </p:nvSpPr>
        <p:spPr>
          <a:xfrm>
            <a:off x="4286248" y="1142984"/>
            <a:ext cx="4400552" cy="4983179"/>
          </a:xfrm>
        </p:spPr>
        <p:txBody>
          <a:bodyPr>
            <a:normAutofit fontScale="62500" lnSpcReduction="20000"/>
          </a:bodyPr>
          <a:lstStyle/>
          <a:p>
            <a:r>
              <a:rPr lang="el-GR" b="1" i="1" dirty="0" smtClean="0">
                <a:solidFill>
                  <a:srgbClr val="7030A0"/>
                </a:solidFill>
              </a:rPr>
              <a:t>Ζυμώνετε το ζυμάρι του φούρνου με 2 κουταλιές βούτυρο για να αφρατέψει. Το μοιράζετε σε μικρά κομμάτια που πλάθετε σε μπαλάκια.</a:t>
            </a:r>
          </a:p>
          <a:p>
            <a:r>
              <a:rPr lang="el-GR" b="1" i="1" dirty="0" smtClean="0">
                <a:solidFill>
                  <a:srgbClr val="7030A0"/>
                </a:solidFill>
              </a:rPr>
              <a:t>Με τα δάχτυλα ανοίγετε τα μπαλάκια σε πιτάκια σε διάσταση όσο ένα πιάτο του τσαγιού και τα τοποθετείτε μέσα σε βουτυρωμένο ταψί. Μέσα σε λεκάνη ζυμώνετε τον κιμά με δύο αβγά, τα κρεμμύδια κομμένα σε λεπτές φέτες, 2 κουταλιές λάδι, αλάτι και πιπέρι.</a:t>
            </a:r>
          </a:p>
          <a:p>
            <a:r>
              <a:rPr lang="el-GR" b="1" i="1" dirty="0" smtClean="0">
                <a:solidFill>
                  <a:srgbClr val="7030A0"/>
                </a:solidFill>
              </a:rPr>
              <a:t>Παίρνετε μέρος από τον κιμά ανάλογο με τα πιτάκια και το στρώνετε πάνω στα πιτάκια σε πάχος 1 εκατ. Το ισιώνετε με το χέρι σας και το σκεπάζετε με λεπτές φέτες από ώριμες ντομάτες.</a:t>
            </a:r>
          </a:p>
          <a:p>
            <a:r>
              <a:rPr lang="el-GR" b="1" i="1" dirty="0" smtClean="0">
                <a:solidFill>
                  <a:srgbClr val="7030A0"/>
                </a:solidFill>
              </a:rPr>
              <a:t>Βάζετε από πάνω ένα κομματάκι βούτυρο και τα ψήνετε σε ζεστό φούρνο τόσο όσο να κάνει χρώμα από κάτω η πιτούλα και να ψηθεί ο κιμάς. Τρώγονται ζεστά-ζεστά.</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l-GR" b="1" dirty="0" smtClean="0">
                <a:solidFill>
                  <a:srgbClr val="FF0000"/>
                </a:solidFill>
              </a:rPr>
              <a:t>Ποντιακή πατατόπιτα</a:t>
            </a:r>
            <a:br>
              <a:rPr lang="el-GR" b="1" dirty="0" smtClean="0">
                <a:solidFill>
                  <a:srgbClr val="FF0000"/>
                </a:solidFill>
              </a:rPr>
            </a:br>
            <a:endParaRPr lang="el-GR" b="1" dirty="0">
              <a:solidFill>
                <a:srgbClr val="FF0000"/>
              </a:solidFill>
            </a:endParaRPr>
          </a:p>
        </p:txBody>
      </p:sp>
      <p:pic>
        <p:nvPicPr>
          <p:cNvPr id="4" name="3 - Θέση περιεχομένου" descr="pontiaka420.jpg"/>
          <p:cNvPicPr>
            <a:picLocks noGrp="1"/>
          </p:cNvPicPr>
          <p:nvPr>
            <p:ph idx="1"/>
          </p:nvPr>
        </p:nvPicPr>
        <p:blipFill>
          <a:blip r:embed="rId2"/>
          <a:stretch>
            <a:fillRect/>
          </a:stretch>
        </p:blipFill>
        <p:spPr>
          <a:xfrm>
            <a:off x="951229" y="1600200"/>
            <a:ext cx="7241541" cy="45259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rgbClr val="C00000"/>
                </a:solidFill>
              </a:rPr>
              <a:t>Υλικά </a:t>
            </a:r>
            <a:endParaRPr lang="el-GR" b="1" i="1" dirty="0">
              <a:solidFill>
                <a:srgbClr val="C00000"/>
              </a:solidFill>
            </a:endParaRPr>
          </a:p>
        </p:txBody>
      </p:sp>
      <p:sp>
        <p:nvSpPr>
          <p:cNvPr id="3" name="2 - Θέση περιεχομένου"/>
          <p:cNvSpPr>
            <a:spLocks noGrp="1"/>
          </p:cNvSpPr>
          <p:nvPr>
            <p:ph sz="half" idx="1"/>
          </p:nvPr>
        </p:nvSpPr>
        <p:spPr/>
        <p:txBody>
          <a:bodyPr>
            <a:normAutofit/>
          </a:bodyPr>
          <a:lstStyle/>
          <a:p>
            <a:pPr algn="ctr">
              <a:buNone/>
            </a:pPr>
            <a:r>
              <a:rPr lang="el-GR" b="1" i="1" dirty="0" smtClean="0">
                <a:solidFill>
                  <a:srgbClr val="FFC000"/>
                </a:solidFill>
              </a:rPr>
              <a:t>Για τη ζύμη</a:t>
            </a:r>
            <a:endParaRPr lang="el-GR" i="1" dirty="0" smtClean="0">
              <a:solidFill>
                <a:srgbClr val="FFC000"/>
              </a:solidFill>
            </a:endParaRPr>
          </a:p>
          <a:p>
            <a:r>
              <a:rPr lang="el-GR" i="1" dirty="0" smtClean="0">
                <a:solidFill>
                  <a:srgbClr val="002060"/>
                </a:solidFill>
              </a:rPr>
              <a:t>500 γρ. αλεύρι για όλες τις χρήσεις</a:t>
            </a:r>
          </a:p>
          <a:p>
            <a:r>
              <a:rPr lang="el-GR" i="1" dirty="0" smtClean="0">
                <a:solidFill>
                  <a:srgbClr val="002060"/>
                </a:solidFill>
              </a:rPr>
              <a:t>4-5 κ.σ. ελαιόλαδο</a:t>
            </a:r>
          </a:p>
          <a:p>
            <a:r>
              <a:rPr lang="el-GR" i="1" dirty="0" smtClean="0">
                <a:solidFill>
                  <a:srgbClr val="002060"/>
                </a:solidFill>
              </a:rPr>
              <a:t>αλάτι</a:t>
            </a:r>
          </a:p>
          <a:p>
            <a:r>
              <a:rPr lang="el-GR" i="1" dirty="0" smtClean="0">
                <a:solidFill>
                  <a:srgbClr val="002060"/>
                </a:solidFill>
              </a:rPr>
              <a:t>νερό όσο πάρει η ζύμη (περίπου 1 ποτήρι)</a:t>
            </a:r>
          </a:p>
        </p:txBody>
      </p:sp>
      <p:sp>
        <p:nvSpPr>
          <p:cNvPr id="4" name="3 - Θέση περιεχομένου"/>
          <p:cNvSpPr>
            <a:spLocks noGrp="1"/>
          </p:cNvSpPr>
          <p:nvPr>
            <p:ph sz="half" idx="2"/>
          </p:nvPr>
        </p:nvSpPr>
        <p:spPr/>
        <p:txBody>
          <a:bodyPr>
            <a:normAutofit/>
          </a:bodyPr>
          <a:lstStyle/>
          <a:p>
            <a:pPr algn="ctr">
              <a:buNone/>
            </a:pPr>
            <a:r>
              <a:rPr lang="el-GR" b="1" i="1" dirty="0" smtClean="0">
                <a:solidFill>
                  <a:srgbClr val="FFC000"/>
                </a:solidFill>
              </a:rPr>
              <a:t>Για τη γέμιση</a:t>
            </a:r>
          </a:p>
          <a:p>
            <a:r>
              <a:rPr lang="el-GR" i="1" dirty="0" smtClean="0">
                <a:solidFill>
                  <a:srgbClr val="002060"/>
                </a:solidFill>
              </a:rPr>
              <a:t>1 λίτρο γάλα</a:t>
            </a:r>
          </a:p>
          <a:p>
            <a:r>
              <a:rPr lang="el-GR" i="1" dirty="0" smtClean="0">
                <a:solidFill>
                  <a:srgbClr val="002060"/>
                </a:solidFill>
              </a:rPr>
              <a:t>6 αυγά</a:t>
            </a:r>
          </a:p>
          <a:p>
            <a:r>
              <a:rPr lang="el-GR" i="1" dirty="0" smtClean="0">
                <a:solidFill>
                  <a:srgbClr val="002060"/>
                </a:solidFill>
              </a:rPr>
              <a:t>300 γρ. φέτα τριμμένη</a:t>
            </a:r>
          </a:p>
          <a:p>
            <a:r>
              <a:rPr lang="el-GR" i="1" dirty="0" smtClean="0">
                <a:solidFill>
                  <a:srgbClr val="002060"/>
                </a:solidFill>
              </a:rPr>
              <a:t>250 γρ. ανθότυρο τριμμένο</a:t>
            </a:r>
          </a:p>
          <a:p>
            <a:r>
              <a:rPr lang="el-GR" i="1" dirty="0" smtClean="0">
                <a:solidFill>
                  <a:srgbClr val="002060"/>
                </a:solidFill>
              </a:rPr>
              <a:t>2 μέτριες πατάτες, καθαρισμένες</a:t>
            </a:r>
          </a:p>
          <a:p>
            <a:r>
              <a:rPr lang="el-GR" i="1" dirty="0" smtClean="0">
                <a:solidFill>
                  <a:srgbClr val="002060"/>
                </a:solidFill>
              </a:rPr>
              <a:t>πιπέρι φρεσκοτριμμέν</a:t>
            </a:r>
            <a:r>
              <a:rPr lang="el-GR" dirty="0" smtClean="0"/>
              <a:t>ο</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a:bodyPr>
          <a:lstStyle/>
          <a:p>
            <a:r>
              <a:rPr lang="el-GR" sz="2800" b="1" i="1" dirty="0" smtClean="0">
                <a:solidFill>
                  <a:srgbClr val="002060"/>
                </a:solidFill>
              </a:rPr>
              <a:t>Μέθοδος Εκτέλεσης</a:t>
            </a:r>
            <a:endParaRPr lang="el-GR" sz="2800" b="1" i="1" dirty="0">
              <a:solidFill>
                <a:srgbClr val="002060"/>
              </a:solidFill>
            </a:endParaRPr>
          </a:p>
        </p:txBody>
      </p:sp>
      <p:sp>
        <p:nvSpPr>
          <p:cNvPr id="3" name="2 - Θέση περιεχομένου"/>
          <p:cNvSpPr>
            <a:spLocks noGrp="1"/>
          </p:cNvSpPr>
          <p:nvPr>
            <p:ph idx="1"/>
          </p:nvPr>
        </p:nvSpPr>
        <p:spPr>
          <a:xfrm>
            <a:off x="571472" y="1142984"/>
            <a:ext cx="8229600" cy="4911741"/>
          </a:xfrm>
        </p:spPr>
        <p:txBody>
          <a:bodyPr>
            <a:normAutofit fontScale="25000" lnSpcReduction="20000"/>
          </a:bodyPr>
          <a:lstStyle/>
          <a:p>
            <a:r>
              <a:rPr lang="el-GR" sz="6400" b="1" i="1" dirty="0" smtClean="0">
                <a:solidFill>
                  <a:srgbClr val="7030A0"/>
                </a:solidFill>
              </a:rPr>
              <a:t>Κόβουμε τις πατάτες σε κύβους, τις βράζουμε για 5΄ σε αλατισμένο νερό και τις στραγγίζουμε (αν θέλουμε μπορούμε να τρίψουμε τις πατάτες σε χοντρό τρίφτη, οπότε δεν χρειάζεται να τις βράσουμε).</a:t>
            </a:r>
          </a:p>
          <a:p>
            <a:r>
              <a:rPr lang="el-GR" sz="6400" b="1" i="1" dirty="0" smtClean="0">
                <a:solidFill>
                  <a:srgbClr val="7030A0"/>
                </a:solidFill>
              </a:rPr>
              <a:t>Σε μια λεκάνη βάζουμε τις πατάτες και όλα τα υπόλοιπα υλικά της γέμισης μαζί και τα ανακατεύουμε.</a:t>
            </a:r>
          </a:p>
          <a:p>
            <a:r>
              <a:rPr lang="el-GR" sz="6400" b="1" i="1" dirty="0" smtClean="0">
                <a:solidFill>
                  <a:srgbClr val="7030A0"/>
                </a:solidFill>
              </a:rPr>
              <a:t>Σε άλλη λεκάνη ρίχνουμε το αλεύρι, το λάδι, λίγο αλάτι και λίγο νερό και ζυμώνουμε μέχρι η ζύμη να γίνει μαλακή και ελαστική.</a:t>
            </a:r>
          </a:p>
          <a:p>
            <a:r>
              <a:rPr lang="el-GR" sz="6400" b="1" i="1" dirty="0" smtClean="0">
                <a:solidFill>
                  <a:srgbClr val="7030A0"/>
                </a:solidFill>
              </a:rPr>
              <a:t>Μόλις η ζύμη είναι έτοιμη, κρατάμε λίγη για να κάνουμε σχέδια στην επιφάνεια της πίτας και την υπόλοιπη την χωρίζουμε σε τρία μπαλάκια.</a:t>
            </a:r>
          </a:p>
          <a:p>
            <a:r>
              <a:rPr lang="el-GR" sz="6400" b="1" i="1" dirty="0" smtClean="0">
                <a:solidFill>
                  <a:srgbClr val="7030A0"/>
                </a:solidFill>
              </a:rPr>
              <a:t>Αλευρώνουμε μια επιφάνεια, βάζουμε πάνω το ένα μπαλάκι, και με έναν πλάστη αρχίζουμε σιγά-σιγά να ανοίγουμε φύλλο, αλευρώνοντας συχνά για να μην κολλήσει η ζύμη.</a:t>
            </a:r>
          </a:p>
          <a:p>
            <a:r>
              <a:rPr lang="el-GR" sz="6400" b="1" i="1" dirty="0" smtClean="0">
                <a:solidFill>
                  <a:srgbClr val="7030A0"/>
                </a:solidFill>
              </a:rPr>
              <a:t>Αλείφουμε με λάδι ένα ταψί ή ένα πυρίμαχο σκεύος (οβάλ ή στρογγυλό), και βάζουμε το πρώτο φύλλο επάνω στο σκεύος.</a:t>
            </a:r>
          </a:p>
          <a:p>
            <a:r>
              <a:rPr lang="el-GR" sz="6400" b="1" i="1" dirty="0" smtClean="0">
                <a:solidFill>
                  <a:srgbClr val="7030A0"/>
                </a:solidFill>
              </a:rPr>
              <a:t>Το λαδώνουμε ελάχιστα και συνεχίζουμε ανοίγοντας τη δεύτερη μπαλίτσα σε φύλλο με την ίδια διαδικασία.</a:t>
            </a:r>
          </a:p>
          <a:p>
            <a:r>
              <a:rPr lang="el-GR" sz="6400" b="1" i="1" dirty="0" smtClean="0">
                <a:solidFill>
                  <a:srgbClr val="7030A0"/>
                </a:solidFill>
              </a:rPr>
              <a:t>Μόλις βάλουμε και το δεύτερο φύλλο, ρίχνουμε τη γέμιση και την απλώνουμε.</a:t>
            </a:r>
          </a:p>
          <a:p>
            <a:r>
              <a:rPr lang="el-GR" sz="6400" b="1" i="1" dirty="0" smtClean="0">
                <a:solidFill>
                  <a:srgbClr val="7030A0"/>
                </a:solidFill>
              </a:rPr>
              <a:t>Ανοίγουμε το τρίτο φύλλο με λίγο μικρότερη διάμετρο από τα προηγούμενα και το τοποθετούμε πάνω από τη γέμιση.</a:t>
            </a:r>
          </a:p>
          <a:p>
            <a:r>
              <a:rPr lang="el-GR" sz="6400" b="1" i="1" dirty="0" smtClean="0">
                <a:solidFill>
                  <a:srgbClr val="7030A0"/>
                </a:solidFill>
              </a:rPr>
              <a:t>Με τη ζύμη που κρατήσαμε στην αρχή φτιάχνουμε πλεξούδες ζύμης και στολίζουμε –αν θέλουμε– την επιφάνεια της πίτας.</a:t>
            </a:r>
          </a:p>
          <a:p>
            <a:r>
              <a:rPr lang="el-GR" sz="6400" b="1" i="1" dirty="0" smtClean="0">
                <a:solidFill>
                  <a:srgbClr val="7030A0"/>
                </a:solidFill>
              </a:rPr>
              <a:t>Αλείφουμε την επιφάνεια της πίτας με ελαιόλαδο, ραντίζουμε με λίγο νερό και ψήνουμε για περίπου 70΄ στους 180° σε προθερμασμένο φούρνο.</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857232"/>
            <a:ext cx="8229600" cy="560406"/>
          </a:xfrm>
        </p:spPr>
        <p:txBody>
          <a:bodyPr>
            <a:normAutofit fontScale="90000"/>
          </a:bodyPr>
          <a:lstStyle/>
          <a:p>
            <a:r>
              <a:rPr lang="el-GR" b="1" dirty="0" smtClean="0">
                <a:solidFill>
                  <a:srgbClr val="FF0000"/>
                </a:solidFill>
              </a:rPr>
              <a:t>Μπόρς – ουκρανική επιρροή </a:t>
            </a:r>
            <a:br>
              <a:rPr lang="el-GR" b="1" dirty="0" smtClean="0">
                <a:solidFill>
                  <a:srgbClr val="FF0000"/>
                </a:solidFill>
              </a:rPr>
            </a:br>
            <a:endParaRPr lang="el-GR" b="1" dirty="0">
              <a:solidFill>
                <a:srgbClr val="FF0000"/>
              </a:solidFill>
            </a:endParaRPr>
          </a:p>
        </p:txBody>
      </p:sp>
      <p:pic>
        <p:nvPicPr>
          <p:cNvPr id="4" name="4 - Εικόνα" descr="pontiaka489.jpg"/>
          <p:cNvPicPr>
            <a:picLocks noGrp="1"/>
          </p:cNvPicPr>
          <p:nvPr>
            <p:ph idx="1"/>
          </p:nvPr>
        </p:nvPicPr>
        <p:blipFill>
          <a:blip r:embed="rId2"/>
          <a:stretch>
            <a:fillRect/>
          </a:stretch>
        </p:blipFill>
        <p:spPr>
          <a:xfrm>
            <a:off x="951229" y="1600200"/>
            <a:ext cx="7241541" cy="45259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i="1" dirty="0" smtClean="0">
                <a:solidFill>
                  <a:srgbClr val="002060"/>
                </a:solidFill>
              </a:rPr>
              <a:t>Υλικά </a:t>
            </a:r>
            <a:endParaRPr lang="el-GR" sz="3600" b="1" i="1" dirty="0">
              <a:solidFill>
                <a:srgbClr val="002060"/>
              </a:solidFill>
            </a:endParaRPr>
          </a:p>
        </p:txBody>
      </p:sp>
      <p:sp>
        <p:nvSpPr>
          <p:cNvPr id="3" name="2 - Θέση περιεχομένου"/>
          <p:cNvSpPr>
            <a:spLocks noGrp="1"/>
          </p:cNvSpPr>
          <p:nvPr>
            <p:ph idx="1"/>
          </p:nvPr>
        </p:nvSpPr>
        <p:spPr/>
        <p:txBody>
          <a:bodyPr>
            <a:normAutofit fontScale="55000" lnSpcReduction="20000"/>
          </a:bodyPr>
          <a:lstStyle/>
          <a:p>
            <a:r>
              <a:rPr lang="el-GR" b="1" i="1" dirty="0" smtClean="0">
                <a:solidFill>
                  <a:srgbClr val="00B050"/>
                </a:solidFill>
              </a:rPr>
              <a:t>1 κιλό κρέας βοδινό ή μοσχάρι</a:t>
            </a:r>
          </a:p>
          <a:p>
            <a:r>
              <a:rPr lang="el-GR" b="1" i="1" dirty="0" smtClean="0">
                <a:solidFill>
                  <a:srgbClr val="00B050"/>
                </a:solidFill>
              </a:rPr>
              <a:t>3 μέτρια κρεμμύδια</a:t>
            </a:r>
          </a:p>
          <a:p>
            <a:r>
              <a:rPr lang="el-GR" b="1" i="1" dirty="0" smtClean="0">
                <a:solidFill>
                  <a:srgbClr val="00B050"/>
                </a:solidFill>
              </a:rPr>
              <a:t>3 παντζάρια βρασμένα (ή κονσέρβα), προαιρετικά </a:t>
            </a:r>
          </a:p>
          <a:p>
            <a:r>
              <a:rPr lang="el-GR" b="1" i="1" dirty="0" smtClean="0">
                <a:solidFill>
                  <a:srgbClr val="00B050"/>
                </a:solidFill>
              </a:rPr>
              <a:t>3 πατάτες</a:t>
            </a:r>
          </a:p>
          <a:p>
            <a:r>
              <a:rPr lang="el-GR" b="1" i="1" dirty="0" smtClean="0">
                <a:solidFill>
                  <a:srgbClr val="00B050"/>
                </a:solidFill>
              </a:rPr>
              <a:t>2 καρότα</a:t>
            </a:r>
          </a:p>
          <a:p>
            <a:r>
              <a:rPr lang="el-GR" b="1" i="1" dirty="0" smtClean="0">
                <a:solidFill>
                  <a:srgbClr val="00B050"/>
                </a:solidFill>
              </a:rPr>
              <a:t>2 με 3 πιπεριές</a:t>
            </a:r>
          </a:p>
          <a:p>
            <a:r>
              <a:rPr lang="el-GR" b="1" i="1" dirty="0" smtClean="0">
                <a:solidFill>
                  <a:srgbClr val="00B050"/>
                </a:solidFill>
              </a:rPr>
              <a:t>3 χούφτες λάχανο κομμένο όπως για σαλάτα</a:t>
            </a:r>
          </a:p>
          <a:p>
            <a:r>
              <a:rPr lang="el-GR" b="1" i="1" dirty="0" smtClean="0">
                <a:solidFill>
                  <a:srgbClr val="00B050"/>
                </a:solidFill>
              </a:rPr>
              <a:t>λίγο άνηθο ψιλοκομμένο</a:t>
            </a:r>
          </a:p>
          <a:p>
            <a:r>
              <a:rPr lang="el-GR" b="1" i="1" dirty="0" smtClean="0">
                <a:solidFill>
                  <a:srgbClr val="00B050"/>
                </a:solidFill>
              </a:rPr>
              <a:t>λίγο μαϊντανό ψιλοκομμένο</a:t>
            </a:r>
          </a:p>
          <a:p>
            <a:r>
              <a:rPr lang="el-GR" b="1" i="1" dirty="0" smtClean="0">
                <a:solidFill>
                  <a:srgbClr val="00B050"/>
                </a:solidFill>
              </a:rPr>
              <a:t>λίγο σέλινο ψιλοκομμένο</a:t>
            </a:r>
          </a:p>
          <a:p>
            <a:r>
              <a:rPr lang="el-GR" b="1" i="1" dirty="0" smtClean="0">
                <a:solidFill>
                  <a:srgbClr val="00B050"/>
                </a:solidFill>
              </a:rPr>
              <a:t>¾ φλ. ελαιόλαδο</a:t>
            </a:r>
          </a:p>
          <a:p>
            <a:r>
              <a:rPr lang="el-GR" b="1" i="1" dirty="0" smtClean="0">
                <a:solidFill>
                  <a:srgbClr val="00B050"/>
                </a:solidFill>
              </a:rPr>
              <a:t>1 κ.σ. πελτές ντομάτας ή 2 ντομάτες ψιλοκομμένες</a:t>
            </a:r>
          </a:p>
          <a:p>
            <a:r>
              <a:rPr lang="el-GR" b="1" i="1" dirty="0" smtClean="0">
                <a:solidFill>
                  <a:srgbClr val="00B050"/>
                </a:solidFill>
              </a:rPr>
              <a:t>1 κ.σ. ατζίκα* (προαιρετικά)</a:t>
            </a:r>
          </a:p>
          <a:p>
            <a:r>
              <a:rPr lang="el-GR" b="1" i="1" dirty="0" smtClean="0">
                <a:solidFill>
                  <a:srgbClr val="00B050"/>
                </a:solidFill>
              </a:rPr>
              <a:t>αλάτι</a:t>
            </a:r>
          </a:p>
          <a:p>
            <a:r>
              <a:rPr lang="el-GR" b="1" i="1" dirty="0" smtClean="0">
                <a:solidFill>
                  <a:srgbClr val="00B050"/>
                </a:solidFill>
              </a:rPr>
              <a:t>πιπέρι</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dirty="0" smtClean="0">
                <a:solidFill>
                  <a:srgbClr val="002060"/>
                </a:solidFill>
              </a:rPr>
              <a:t>Μέθοδος Εκτέλεσης</a:t>
            </a:r>
            <a:endParaRPr lang="el-GR" sz="2800" b="1" i="1" dirty="0">
              <a:solidFill>
                <a:srgbClr val="002060"/>
              </a:solidFill>
            </a:endParaRPr>
          </a:p>
        </p:txBody>
      </p:sp>
      <p:sp>
        <p:nvSpPr>
          <p:cNvPr id="3" name="2 - Θέση περιεχομένου"/>
          <p:cNvSpPr>
            <a:spLocks noGrp="1"/>
          </p:cNvSpPr>
          <p:nvPr>
            <p:ph idx="1"/>
          </p:nvPr>
        </p:nvSpPr>
        <p:spPr>
          <a:xfrm>
            <a:off x="457200" y="1357298"/>
            <a:ext cx="8229600" cy="4768865"/>
          </a:xfrm>
        </p:spPr>
        <p:txBody>
          <a:bodyPr>
            <a:normAutofit fontScale="62500" lnSpcReduction="20000"/>
          </a:bodyPr>
          <a:lstStyle/>
          <a:p>
            <a:r>
              <a:rPr lang="el-GR" b="1" i="1" dirty="0" smtClean="0">
                <a:solidFill>
                  <a:srgbClr val="7030A0"/>
                </a:solidFill>
              </a:rPr>
              <a:t>Γεμίζουμε μια μεγάλη κατσαρόλα λίγο παραπάνω από την μέση με νερό και βάζουμε μέσα το κρέας. Μόλις αρχίζει και βράζει μαζεύουμε τον αφρό και χαμηλώνουμε την φωτιά. Αφήνουμε να βράσει για μία τουλάχιστον ώρα.</a:t>
            </a:r>
          </a:p>
          <a:p>
            <a:r>
              <a:rPr lang="el-GR" b="1" i="1" dirty="0" smtClean="0">
                <a:solidFill>
                  <a:srgbClr val="7030A0"/>
                </a:solidFill>
              </a:rPr>
              <a:t>Αμέσως μόλις χαμηλώσουμε την φωτιά ενώ το κρέας θα βράζει, καθαρίζουμε τις πατάτες και τις κόβουμε σε κύβους. Τις ρίχνουμε να βράσουν με το κρέας σε χαμηλή φωτιά και προσθέτουμε τα μυρωδικά.</a:t>
            </a:r>
          </a:p>
          <a:p>
            <a:r>
              <a:rPr lang="el-GR" b="1" i="1" dirty="0" smtClean="0">
                <a:solidFill>
                  <a:srgbClr val="7030A0"/>
                </a:solidFill>
              </a:rPr>
              <a:t>Ρίχνουμε λίγο ελαιόλαδο σε ένα τηγάνι και τσιγαρίζουμε το κρεμμύδι τις πιπεριές και τα καρότα τα οποία είναι κομμένα σε ροδέλες. Βάζουμε  το τοματοπολτό με την ατζίκα και ρίχνουμε  αλάτι και πιπέρι. Αφού γίνει η σάλτσα την αφήνουμε στην άκρη ώσπου να γίνει το κρέας.</a:t>
            </a:r>
          </a:p>
          <a:p>
            <a:r>
              <a:rPr lang="el-GR" b="1" i="1" dirty="0" smtClean="0">
                <a:solidFill>
                  <a:srgbClr val="7030A0"/>
                </a:solidFill>
              </a:rPr>
              <a:t>Όσο περιμένουμε ψιλοκόβουμε το λάχανο για να είναι έτοιμο. Μόλις γίνει το κρέας βάζουμε την σάλτσα στην σούπα μας αλατίζουμε όσο χρειάζεται και από πάνω προσθέτουμε  το λάχανο. Σβήνουμε την φωτιά και περιμένουμε μισή ωρίτσα.</a:t>
            </a:r>
          </a:p>
          <a:p>
            <a:r>
              <a:rPr lang="el-GR" b="1" i="1" dirty="0" smtClean="0">
                <a:solidFill>
                  <a:srgbClr val="7030A0"/>
                </a:solidFill>
              </a:rPr>
              <a:t>Σερβίρεται και ζεστό και κρύο και ανάλογα με την προτίμηση, μπορεί κάποιος να προσθέσει λίγο γιαουρτάκι ή λίγο καυτερό πιπέρι.</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ιζόντιος πάπυρος"/>
          <p:cNvSpPr/>
          <p:nvPr/>
        </p:nvSpPr>
        <p:spPr>
          <a:xfrm>
            <a:off x="1928794" y="2571744"/>
            <a:ext cx="5072098" cy="207170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t>Την Εργασία υλοποίησε η  </a:t>
            </a:r>
            <a:r>
              <a:rPr lang="el-GR" sz="2000" b="1" dirty="0" smtClean="0"/>
              <a:t>μαθήτρια</a:t>
            </a:r>
          </a:p>
          <a:p>
            <a:r>
              <a:rPr lang="el-GR" sz="2000" b="1" dirty="0" smtClean="0"/>
              <a:t>Παρασκευή – Άννα Πατουλίδη</a:t>
            </a:r>
            <a:endParaRPr lang="el-GR" sz="2000" b="1" dirty="0" smtClean="0"/>
          </a:p>
          <a:p>
            <a:pPr marL="342900" indent="-342900"/>
            <a:endParaRPr lang="el-GR" sz="2000" b="1" dirty="0" smtClean="0"/>
          </a:p>
          <a:p>
            <a:pPr marL="342900" indent="-342900">
              <a:buFont typeface="+mj-lt"/>
              <a:buAutoNum type="arabicPeriod"/>
            </a:pPr>
            <a:endParaRPr lang="el-GR" sz="2000" dirty="0" smtClean="0"/>
          </a:p>
        </p:txBody>
      </p:sp>
      <p:sp>
        <p:nvSpPr>
          <p:cNvPr id="4" name="Rectangle 2"/>
          <p:cNvSpPr>
            <a:spLocks noChangeArrowheads="1"/>
          </p:cNvSpPr>
          <p:nvPr/>
        </p:nvSpPr>
        <p:spPr bwMode="auto">
          <a:xfrm>
            <a:off x="323528" y="1928802"/>
            <a:ext cx="37799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ΣΧΟΛΕΙΟ: 6o ΓΥΜΝΑΣΙΟ ΛΑΡΙΣΑΣ</a:t>
            </a:r>
            <a:endParaRPr lang="el-GR" sz="2000" dirty="0" smtClean="0">
              <a:latin typeface="Arial" pitchFamily="34" charset="0"/>
              <a:cs typeface="Arial" pitchFamily="34" charset="0"/>
            </a:endParaRPr>
          </a:p>
          <a:p>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ΣΧΟΛΙΚΟ ΕΤΟΣ :      201</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Τίτλος"/>
          <p:cNvSpPr>
            <a:spLocks noGrp="1"/>
          </p:cNvSpPr>
          <p:nvPr>
            <p:ph type="title"/>
          </p:nvPr>
        </p:nvSpPr>
        <p:spPr>
          <a:xfrm>
            <a:off x="0" y="0"/>
            <a:ext cx="9144000" cy="1643050"/>
          </a:xfrm>
          <a:solidFill>
            <a:schemeClr val="accent2"/>
          </a:solidFill>
        </p:spPr>
        <p:txBody>
          <a:bodyPr>
            <a:noAutofit/>
          </a:bodyPr>
          <a:lstStyle/>
          <a:p>
            <a:r>
              <a:rPr lang="el-GR" sz="2800" dirty="0" smtClean="0">
                <a:solidFill>
                  <a:schemeClr val="bg1"/>
                </a:solidFill>
              </a:rPr>
              <a:t>Η  εργασία έγινε στα πλαίσια του </a:t>
            </a:r>
            <a:r>
              <a:rPr lang="el-GR" sz="2800" u="sng" dirty="0" smtClean="0">
                <a:solidFill>
                  <a:schemeClr val="bg1"/>
                </a:solidFill>
              </a:rPr>
              <a:t>εκπαιδευτικού προγράμματος- διαγωνισμού </a:t>
            </a:r>
            <a:r>
              <a:rPr lang="el-GR" sz="2800" b="1" u="sng" dirty="0" smtClean="0">
                <a:solidFill>
                  <a:schemeClr val="bg1"/>
                </a:solidFill>
              </a:rPr>
              <a:t>«Ποντιακός Ελληνισμός : μνήμες και όνειρα, παρελθόν, παρόν και μέλλον</a:t>
            </a:r>
            <a:endParaRPr lang="el-GR" sz="2800" b="1" u="sng" dirty="0">
              <a:solidFill>
                <a:schemeClr val="bg1"/>
              </a:solidFill>
            </a:endParaRPr>
          </a:p>
        </p:txBody>
      </p:sp>
      <p:sp>
        <p:nvSpPr>
          <p:cNvPr id="6" name="5 - Ορθογώνιο"/>
          <p:cNvSpPr/>
          <p:nvPr/>
        </p:nvSpPr>
        <p:spPr>
          <a:xfrm>
            <a:off x="6621507" y="1772816"/>
            <a:ext cx="2010487" cy="400110"/>
          </a:xfrm>
          <a:prstGeom prst="rect">
            <a:avLst/>
          </a:prstGeom>
        </p:spPr>
        <p:txBody>
          <a:bodyPr wrap="none">
            <a:spAutoFit/>
          </a:bodyPr>
          <a:lstStyle/>
          <a:p>
            <a:pPr lvl="0" algn="r" fontAlgn="base">
              <a:spcBef>
                <a:spcPct val="0"/>
              </a:spcBef>
              <a:spcAft>
                <a:spcPct val="0"/>
              </a:spcAft>
            </a:pPr>
            <a:r>
              <a:rPr lang="el-GR" sz="2000" b="1" dirty="0" smtClean="0">
                <a:latin typeface="Calibri" pitchFamily="34" charset="0"/>
                <a:ea typeface="Calibri" pitchFamily="34" charset="0"/>
                <a:cs typeface="Times New Roman" pitchFamily="18" charset="0"/>
              </a:rPr>
              <a:t>ΤΜΗΜΑ: Α3         </a:t>
            </a:r>
          </a:p>
        </p:txBody>
      </p:sp>
      <p:sp>
        <p:nvSpPr>
          <p:cNvPr id="7" name="6 - Ορθογώνιο"/>
          <p:cNvSpPr/>
          <p:nvPr/>
        </p:nvSpPr>
        <p:spPr>
          <a:xfrm>
            <a:off x="285720" y="4500570"/>
            <a:ext cx="8429684" cy="1938992"/>
          </a:xfrm>
          <a:prstGeom prst="rect">
            <a:avLst/>
          </a:prstGeom>
        </p:spPr>
        <p:txBody>
          <a:bodyPr wrap="square">
            <a:spAutoFit/>
          </a:bodyPr>
          <a:lstStyle/>
          <a:p>
            <a:r>
              <a:rPr lang="el-GR" sz="2000" dirty="0" smtClean="0">
                <a:latin typeface="Calibri" pitchFamily="34" charset="0"/>
                <a:ea typeface="Calibri" pitchFamily="34" charset="0"/>
                <a:cs typeface="Times New Roman" pitchFamily="18" charset="0"/>
              </a:rPr>
              <a:t>Πηγές </a:t>
            </a:r>
            <a:endParaRPr lang="el-GR" sz="2000" b="1" i="1" u="sng" dirty="0" smtClean="0">
              <a:solidFill>
                <a:srgbClr val="FF0000"/>
              </a:solidFill>
              <a:latin typeface="Calibri" pitchFamily="34" charset="0"/>
              <a:cs typeface="Times New Roman" pitchFamily="18" charset="0"/>
            </a:endParaRPr>
          </a:p>
          <a:p>
            <a:pPr lvl="0" fontAlgn="base">
              <a:spcBef>
                <a:spcPct val="0"/>
              </a:spcBef>
              <a:spcAft>
                <a:spcPct val="0"/>
              </a:spcAft>
              <a:tabLst>
                <a:tab pos="990600" algn="l"/>
              </a:tabLst>
            </a:pPr>
            <a:r>
              <a:rPr lang="el-GR" sz="2000" dirty="0" smtClean="0">
                <a:latin typeface="Calibri" pitchFamily="34" charset="0"/>
                <a:ea typeface="Calibri" pitchFamily="34" charset="0"/>
                <a:cs typeface="Times New Roman" pitchFamily="18" charset="0"/>
              </a:rPr>
              <a:t>www.</a:t>
            </a:r>
            <a:r>
              <a:rPr lang="en-US" sz="2000" dirty="0" smtClean="0">
                <a:latin typeface="Calibri" pitchFamily="34" charset="0"/>
                <a:ea typeface="Calibri" pitchFamily="34" charset="0"/>
                <a:cs typeface="Times New Roman" pitchFamily="18" charset="0"/>
              </a:rPr>
              <a:t> </a:t>
            </a:r>
            <a:r>
              <a:rPr lang="el-GR" sz="2000" dirty="0" smtClean="0">
                <a:latin typeface="Calibri" pitchFamily="34" charset="0"/>
                <a:ea typeface="Calibri" pitchFamily="34" charset="0"/>
                <a:cs typeface="Times New Roman" pitchFamily="18" charset="0"/>
              </a:rPr>
              <a:t>pontiaka.gr</a:t>
            </a:r>
          </a:p>
          <a:p>
            <a:pPr lvl="0" fontAlgn="base">
              <a:spcBef>
                <a:spcPct val="0"/>
              </a:spcBef>
              <a:spcAft>
                <a:spcPct val="0"/>
              </a:spcAft>
              <a:tabLst>
                <a:tab pos="990600" algn="l"/>
              </a:tabLst>
            </a:pPr>
            <a:r>
              <a:rPr lang="en-US" sz="2000" dirty="0" smtClean="0">
                <a:latin typeface="Calibri" pitchFamily="34" charset="0"/>
                <a:cs typeface="Times New Roman" pitchFamily="18" charset="0"/>
              </a:rPr>
              <a:t>Pontosnews</a:t>
            </a:r>
            <a:endParaRPr lang="el-GR" sz="2000" dirty="0" smtClean="0">
              <a:latin typeface="Calibri" pitchFamily="34" charset="0"/>
              <a:cs typeface="Times New Roman" pitchFamily="18" charset="0"/>
            </a:endParaRPr>
          </a:p>
          <a:p>
            <a:pPr lvl="0" fontAlgn="base">
              <a:spcBef>
                <a:spcPct val="0"/>
              </a:spcBef>
              <a:spcAft>
                <a:spcPct val="0"/>
              </a:spcAft>
              <a:tabLst>
                <a:tab pos="990600" algn="l"/>
              </a:tabLst>
            </a:pPr>
            <a:endParaRPr lang="el-GR" sz="2000" b="1" i="1" u="sng" dirty="0" smtClean="0">
              <a:solidFill>
                <a:srgbClr val="FF0000"/>
              </a:solidFill>
              <a:latin typeface="Calibri" pitchFamily="34" charset="0"/>
              <a:cs typeface="Times New Roman" pitchFamily="18" charset="0"/>
            </a:endParaRPr>
          </a:p>
          <a:p>
            <a:r>
              <a:rPr lang="el-GR" sz="2000" b="1" i="1" u="sng" dirty="0" smtClean="0">
                <a:solidFill>
                  <a:srgbClr val="FF0000"/>
                </a:solidFill>
              </a:rPr>
              <a:t>Υπεύθυνες καθηγήτριες</a:t>
            </a:r>
          </a:p>
          <a:p>
            <a:r>
              <a:rPr lang="el-GR" sz="2000" b="1" dirty="0" smtClean="0"/>
              <a:t>Δέσποινα Καλπακίδου – Παρασκευή Τασιοπούλου</a:t>
            </a:r>
            <a:endParaRPr lang="el-GR"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rgbClr val="C00000"/>
                </a:solidFill>
              </a:rPr>
              <a:t>Ποντιακή κουζίνα </a:t>
            </a:r>
            <a:endParaRPr lang="el-GR" b="1" i="1" dirty="0">
              <a:solidFill>
                <a:srgbClr val="C00000"/>
              </a:solidFill>
            </a:endParaRPr>
          </a:p>
        </p:txBody>
      </p:sp>
      <p:sp>
        <p:nvSpPr>
          <p:cNvPr id="3" name="2 - Θέση περιεχομένου"/>
          <p:cNvSpPr>
            <a:spLocks noGrp="1"/>
          </p:cNvSpPr>
          <p:nvPr>
            <p:ph idx="1"/>
          </p:nvPr>
        </p:nvSpPr>
        <p:spPr/>
        <p:txBody>
          <a:bodyPr>
            <a:normAutofit lnSpcReduction="10000"/>
          </a:bodyPr>
          <a:lstStyle/>
          <a:p>
            <a:pPr algn="ctr" fontAlgn="base">
              <a:buNone/>
            </a:pPr>
            <a:r>
              <a:rPr lang="el-GR" sz="2400" b="1" i="1" dirty="0" smtClean="0">
                <a:solidFill>
                  <a:schemeClr val="tx2">
                    <a:lumMod val="75000"/>
                  </a:schemeClr>
                </a:solidFill>
              </a:rPr>
              <a:t>Η κουζίνα πολύ πλούσια στο συνδυασμό γαλακτοκομικών και δημητριακών συμπεριλαμβάνει φοβερές λιχουδιές :</a:t>
            </a:r>
          </a:p>
          <a:p>
            <a:pPr fontAlgn="base"/>
            <a:r>
              <a:rPr lang="el-GR" sz="2400" i="1" dirty="0" smtClean="0"/>
              <a:t> </a:t>
            </a:r>
            <a:r>
              <a:rPr lang="el-GR" sz="2400" b="1" i="1" dirty="0" smtClean="0">
                <a:solidFill>
                  <a:schemeClr val="accent2">
                    <a:lumMod val="75000"/>
                  </a:schemeClr>
                </a:solidFill>
              </a:rPr>
              <a:t>Καρτόφ  </a:t>
            </a:r>
            <a:r>
              <a:rPr lang="el-GR" sz="2400" i="1" dirty="0" smtClean="0">
                <a:solidFill>
                  <a:schemeClr val="accent2">
                    <a:lumMod val="75000"/>
                  </a:schemeClr>
                </a:solidFill>
              </a:rPr>
              <a:t>-</a:t>
            </a:r>
            <a:r>
              <a:rPr lang="el-GR" sz="2400" i="1" dirty="0" smtClean="0"/>
              <a:t>μήπως θυμίζει κάτι στους Γερμανομαθείς;-  η πατάτα δηλαδή</a:t>
            </a:r>
          </a:p>
          <a:p>
            <a:pPr fontAlgn="base"/>
            <a:r>
              <a:rPr lang="el-GR" sz="2400" b="1" i="1" dirty="0" smtClean="0">
                <a:solidFill>
                  <a:schemeClr val="accent2">
                    <a:lumMod val="75000"/>
                  </a:schemeClr>
                </a:solidFill>
              </a:rPr>
              <a:t> ο τραχανάς  </a:t>
            </a:r>
            <a:r>
              <a:rPr lang="el-GR" sz="2400" i="1" dirty="0" smtClean="0"/>
              <a:t>(Ταρχανά)</a:t>
            </a:r>
          </a:p>
          <a:p>
            <a:pPr fontAlgn="base"/>
            <a:r>
              <a:rPr lang="el-GR" sz="2400" b="1" i="1" dirty="0" smtClean="0">
                <a:solidFill>
                  <a:schemeClr val="accent2">
                    <a:lumMod val="75000"/>
                  </a:schemeClr>
                </a:solidFill>
              </a:rPr>
              <a:t> η μακαρίνα  </a:t>
            </a:r>
            <a:r>
              <a:rPr lang="el-GR" sz="2400" i="1" dirty="0" smtClean="0"/>
              <a:t>(χειροποίητα ζυμαρικά)</a:t>
            </a:r>
          </a:p>
          <a:p>
            <a:pPr fontAlgn="base"/>
            <a:r>
              <a:rPr lang="el-GR" sz="2400" b="1" i="1" dirty="0" smtClean="0">
                <a:solidFill>
                  <a:schemeClr val="accent2">
                    <a:lumMod val="75000"/>
                  </a:schemeClr>
                </a:solidFill>
              </a:rPr>
              <a:t>τα χαψία  </a:t>
            </a:r>
            <a:r>
              <a:rPr lang="el-GR" sz="2400" i="1" dirty="0" smtClean="0"/>
              <a:t>(γαύρος),</a:t>
            </a:r>
          </a:p>
          <a:p>
            <a:pPr fontAlgn="base"/>
            <a:r>
              <a:rPr lang="el-GR" sz="2400" i="1" dirty="0" smtClean="0">
                <a:solidFill>
                  <a:schemeClr val="accent2">
                    <a:lumMod val="75000"/>
                  </a:schemeClr>
                </a:solidFill>
              </a:rPr>
              <a:t> </a:t>
            </a:r>
            <a:r>
              <a:rPr lang="el-GR" sz="2400" b="1" i="1" dirty="0" smtClean="0">
                <a:solidFill>
                  <a:schemeClr val="accent2">
                    <a:lumMod val="75000"/>
                  </a:schemeClr>
                </a:solidFill>
              </a:rPr>
              <a:t>τα κοχλία </a:t>
            </a:r>
            <a:r>
              <a:rPr lang="el-GR" sz="2400" i="1" dirty="0" smtClean="0"/>
              <a:t>(σαλιγκάρια) </a:t>
            </a:r>
          </a:p>
          <a:p>
            <a:pPr fontAlgn="base"/>
            <a:r>
              <a:rPr lang="el-GR" sz="2400" i="1" dirty="0" smtClean="0"/>
              <a:t> </a:t>
            </a:r>
            <a:r>
              <a:rPr lang="el-GR" sz="2400" b="1" i="1" dirty="0" smtClean="0">
                <a:solidFill>
                  <a:schemeClr val="accent2">
                    <a:lumMod val="75000"/>
                  </a:schemeClr>
                </a:solidFill>
              </a:rPr>
              <a:t>και οι σούπες με όσπρια, πλιγούρι και ζυμαρικά </a:t>
            </a:r>
            <a:r>
              <a:rPr lang="el-GR" sz="2400" i="1" dirty="0" smtClean="0"/>
              <a:t>ήταν ο κύριος άξονας της καθημερινής διατροφής της μεσαίας αστικής, αλλά και αγροτικής τάξης.</a:t>
            </a:r>
          </a:p>
          <a:p>
            <a:pPr fontAlgn="base"/>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71546"/>
            <a:ext cx="8229600" cy="500066"/>
          </a:xfrm>
        </p:spPr>
        <p:txBody>
          <a:bodyPr>
            <a:normAutofit fontScale="90000"/>
          </a:bodyPr>
          <a:lstStyle/>
          <a:p>
            <a:r>
              <a:rPr lang="el-GR" b="1" dirty="0" smtClean="0"/>
              <a:t> </a:t>
            </a:r>
            <a:r>
              <a:rPr lang="el-GR" sz="4000" b="1" dirty="0" smtClean="0">
                <a:solidFill>
                  <a:srgbClr val="FF0000"/>
                </a:solidFill>
              </a:rPr>
              <a:t>Χαβίτς – αρμένικη επιρροή </a:t>
            </a:r>
            <a:r>
              <a:rPr lang="el-GR" b="1" dirty="0" smtClean="0">
                <a:solidFill>
                  <a:srgbClr val="FF0000"/>
                </a:solidFill>
              </a:rPr>
              <a:t/>
            </a:r>
            <a:br>
              <a:rPr lang="el-GR" b="1" dirty="0" smtClean="0">
                <a:solidFill>
                  <a:srgbClr val="FF0000"/>
                </a:solidFill>
              </a:rPr>
            </a:br>
            <a:endParaRPr lang="el-GR" b="1" dirty="0">
              <a:solidFill>
                <a:srgbClr val="FF0000"/>
              </a:solidFill>
            </a:endParaRPr>
          </a:p>
        </p:txBody>
      </p:sp>
      <p:pic>
        <p:nvPicPr>
          <p:cNvPr id="4" name="5 - Εικόνα" descr="pontiaka2445.jpg"/>
          <p:cNvPicPr>
            <a:picLocks noGrp="1"/>
          </p:cNvPicPr>
          <p:nvPr>
            <p:ph idx="1"/>
          </p:nvPr>
        </p:nvPicPr>
        <p:blipFill>
          <a:blip r:embed="rId2"/>
          <a:srcRect l="8095" r="8095"/>
          <a:stretch>
            <a:fillRect/>
          </a:stretch>
        </p:blipFill>
        <p:spPr>
          <a:xfrm>
            <a:off x="1000100" y="1643050"/>
            <a:ext cx="7286676" cy="4214842"/>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i="1" dirty="0" smtClean="0">
                <a:solidFill>
                  <a:schemeClr val="accent6">
                    <a:lumMod val="50000"/>
                  </a:schemeClr>
                </a:solidFill>
              </a:rPr>
              <a:t>Υλικά και Εκτέλεση της Συνταγής</a:t>
            </a:r>
            <a:endParaRPr lang="el-GR" sz="2800" i="1" dirty="0">
              <a:solidFill>
                <a:schemeClr val="accent6">
                  <a:lumMod val="50000"/>
                </a:schemeClr>
              </a:solidFill>
            </a:endParaRPr>
          </a:p>
        </p:txBody>
      </p:sp>
      <p:sp>
        <p:nvSpPr>
          <p:cNvPr id="3" name="2 - Θέση περιεχομένου"/>
          <p:cNvSpPr>
            <a:spLocks noGrp="1"/>
          </p:cNvSpPr>
          <p:nvPr>
            <p:ph idx="1"/>
          </p:nvPr>
        </p:nvSpPr>
        <p:spPr>
          <a:xfrm>
            <a:off x="3575050" y="428604"/>
            <a:ext cx="5111750" cy="5697559"/>
          </a:xfrm>
        </p:spPr>
        <p:txBody>
          <a:bodyPr>
            <a:normAutofit fontScale="55000" lnSpcReduction="20000"/>
          </a:bodyPr>
          <a:lstStyle/>
          <a:p>
            <a:r>
              <a:rPr lang="el-GR" b="1" i="1" dirty="0" smtClean="0">
                <a:solidFill>
                  <a:srgbClr val="7030A0"/>
                </a:solidFill>
              </a:rPr>
              <a:t>Βάζουμε το βούτυρο στο τηγάνι και το τσιγαρίζουμε μέχρι να αρχίσει να μαυρίζει λίγο, κατόπιν βάζουμε το αλεύρι και το καβουρδίζουμε, μετά ρίχνουμε το νερό λίγο λίγο και λιώνουμε το αλεύρι ώστε να γίνει ένας λείος χυλός χωρίς σβόλους.</a:t>
            </a:r>
          </a:p>
          <a:p>
            <a:r>
              <a:rPr lang="el-GR" b="1" i="1" dirty="0" smtClean="0">
                <a:solidFill>
                  <a:srgbClr val="7030A0"/>
                </a:solidFill>
              </a:rPr>
              <a:t>Κάθε φορά που ρίχνουμε από λίγο νερό αυτό θα απορροφάται από το αλεύρι και όταν δούμε πως δεν ρουφά άλλο νερό τότε ρίχνουμε το τυρί σε τρίμα και κατόπιν λιώνουμε τα κομμάτια με το πιρούνι.</a:t>
            </a:r>
          </a:p>
          <a:p>
            <a:r>
              <a:rPr lang="el-GR" b="1" i="1" dirty="0" smtClean="0">
                <a:solidFill>
                  <a:srgbClr val="7030A0"/>
                </a:solidFill>
              </a:rPr>
              <a:t>Σε όλα τα σταδία του μαγειρέματος ανακατεύουμε συνεχώς και όταν στο τέλος βράζει κάνοντας φουσκάλες που αφήνουν μικρούς κρατήρες τότε βάζουμε λίγο αλάτι και δοκιμάζουμε. Προσοχή γιατί είναι πολύ καυτερό.</a:t>
            </a:r>
          </a:p>
          <a:p>
            <a:r>
              <a:rPr lang="el-GR" b="1" i="1" dirty="0" smtClean="0">
                <a:solidFill>
                  <a:srgbClr val="7030A0"/>
                </a:solidFill>
              </a:rPr>
              <a:t>Αφήνουμε λίγο ακόμη χωρίς να ανακατεύουμε και μόλις δούμε λιμνούλες με βούτυρο στην επιφάνεια είναι έτοιμο και παραπάνω να το αφήσουμε στο τηγάνι δεν υπάρχει πρόβλημα (για λίγο). Τότε δημιουργείται στον πάτο του τηγανιού μια κρούστα την όποια ξύνουμε και την τρώμε.</a:t>
            </a:r>
          </a:p>
          <a:p>
            <a:endParaRPr lang="el-GR" b="1" i="1" dirty="0">
              <a:solidFill>
                <a:srgbClr val="7030A0"/>
              </a:solidFill>
            </a:endParaRPr>
          </a:p>
        </p:txBody>
      </p:sp>
      <p:sp>
        <p:nvSpPr>
          <p:cNvPr id="4" name="3 - Θέση κειμένου"/>
          <p:cNvSpPr>
            <a:spLocks noGrp="1"/>
          </p:cNvSpPr>
          <p:nvPr>
            <p:ph type="body" sz="half" idx="2"/>
          </p:nvPr>
        </p:nvSpPr>
        <p:spPr>
          <a:xfrm>
            <a:off x="428596" y="1928802"/>
            <a:ext cx="3008313" cy="4125923"/>
          </a:xfrm>
        </p:spPr>
        <p:txBody>
          <a:bodyPr>
            <a:normAutofit/>
          </a:bodyPr>
          <a:lstStyle/>
          <a:p>
            <a:pPr algn="ctr"/>
            <a:r>
              <a:rPr lang="el-GR" sz="2400" b="1" i="1" dirty="0" smtClean="0">
                <a:solidFill>
                  <a:schemeClr val="accent2">
                    <a:lumMod val="50000"/>
                  </a:schemeClr>
                </a:solidFill>
              </a:rPr>
              <a:t>Ίσως η πιο απλή και θρεπτική ποντιακή συνταγή!</a:t>
            </a:r>
          </a:p>
          <a:p>
            <a:pPr algn="ctr"/>
            <a:endParaRPr lang="el-GR" sz="2400" i="1" dirty="0" smtClean="0">
              <a:solidFill>
                <a:schemeClr val="accent2">
                  <a:lumMod val="50000"/>
                </a:schemeClr>
              </a:solidFill>
            </a:endParaRPr>
          </a:p>
          <a:p>
            <a:pPr>
              <a:buFont typeface="Arial" pitchFamily="34" charset="0"/>
              <a:buChar char="•"/>
            </a:pPr>
            <a:r>
              <a:rPr lang="el-GR" sz="2400" b="1" i="1" dirty="0" smtClean="0">
                <a:solidFill>
                  <a:srgbClr val="002060"/>
                </a:solidFill>
              </a:rPr>
              <a:t>2 φλ. καλαμποκίσιο </a:t>
            </a:r>
          </a:p>
          <a:p>
            <a:r>
              <a:rPr lang="el-GR" sz="2400" b="1" i="1" dirty="0" smtClean="0">
                <a:solidFill>
                  <a:srgbClr val="002060"/>
                </a:solidFill>
              </a:rPr>
              <a:t>  αλεύρι</a:t>
            </a:r>
          </a:p>
          <a:p>
            <a:pPr>
              <a:buFont typeface="Arial" pitchFamily="34" charset="0"/>
              <a:buChar char="•"/>
            </a:pPr>
            <a:r>
              <a:rPr lang="el-GR" sz="2400" b="1" i="1" dirty="0" smtClean="0">
                <a:solidFill>
                  <a:srgbClr val="002060"/>
                </a:solidFill>
              </a:rPr>
              <a:t>1,5 κ.γ. αλάτι</a:t>
            </a:r>
          </a:p>
          <a:p>
            <a:pPr>
              <a:buFont typeface="Arial" pitchFamily="34" charset="0"/>
              <a:buChar char="•"/>
            </a:pPr>
            <a:r>
              <a:rPr lang="el-GR" sz="2400" b="1" i="1" dirty="0" smtClean="0">
                <a:solidFill>
                  <a:srgbClr val="002060"/>
                </a:solidFill>
              </a:rPr>
              <a:t>250-300 γρ. αγελαδινό βούτυρο</a:t>
            </a:r>
          </a:p>
          <a:p>
            <a:endParaRPr lang="el-GR" sz="2400" b="1" cap="all" dirty="0" smtClean="0"/>
          </a:p>
          <a:p>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071570"/>
          </a:xfrm>
        </p:spPr>
        <p:txBody>
          <a:bodyPr>
            <a:normAutofit fontScale="90000"/>
          </a:bodyPr>
          <a:lstStyle/>
          <a:p>
            <a:r>
              <a:rPr lang="el-GR" sz="3600" b="1" dirty="0" smtClean="0">
                <a:solidFill>
                  <a:srgbClr val="FF0000"/>
                </a:solidFill>
              </a:rPr>
              <a:t>Πιλμένια - Ζυμαρικά γεμισμένα με κιμά – επιρροή από Ρωσία</a:t>
            </a:r>
            <a:endParaRPr lang="el-GR" sz="3600" b="1" dirty="0">
              <a:solidFill>
                <a:srgbClr val="FF0000"/>
              </a:solidFill>
            </a:endParaRPr>
          </a:p>
        </p:txBody>
      </p:sp>
      <p:pic>
        <p:nvPicPr>
          <p:cNvPr id="4" name="0 - Εικόνα" descr="pontiaka2580.jpg"/>
          <p:cNvPicPr>
            <a:picLocks noGrp="1"/>
          </p:cNvPicPr>
          <p:nvPr>
            <p:ph idx="1"/>
          </p:nvPr>
        </p:nvPicPr>
        <p:blipFill>
          <a:blip r:embed="rId2"/>
          <a:stretch>
            <a:fillRect/>
          </a:stretch>
        </p:blipFill>
        <p:spPr>
          <a:xfrm>
            <a:off x="951229" y="1600200"/>
            <a:ext cx="7241541" cy="4525963"/>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solidFill>
                  <a:srgbClr val="C00000"/>
                </a:solidFill>
              </a:rPr>
              <a:t>Υλικά </a:t>
            </a:r>
            <a:endParaRPr lang="el-GR" i="1" dirty="0">
              <a:solidFill>
                <a:srgbClr val="C00000"/>
              </a:solidFill>
            </a:endParaRPr>
          </a:p>
        </p:txBody>
      </p:sp>
      <p:sp>
        <p:nvSpPr>
          <p:cNvPr id="3" name="2 - Θέση περιεχομένου"/>
          <p:cNvSpPr>
            <a:spLocks noGrp="1"/>
          </p:cNvSpPr>
          <p:nvPr>
            <p:ph sz="half" idx="1"/>
          </p:nvPr>
        </p:nvSpPr>
        <p:spPr/>
        <p:txBody>
          <a:bodyPr>
            <a:normAutofit/>
          </a:bodyPr>
          <a:lstStyle/>
          <a:p>
            <a:pPr algn="ctr">
              <a:buNone/>
            </a:pPr>
            <a:r>
              <a:rPr lang="el-GR" b="1" dirty="0" smtClean="0"/>
              <a:t>      </a:t>
            </a:r>
            <a:r>
              <a:rPr lang="el-GR" b="1" i="1" dirty="0" smtClean="0">
                <a:solidFill>
                  <a:srgbClr val="FFC000"/>
                </a:solidFill>
              </a:rPr>
              <a:t>Για τη ζύμη </a:t>
            </a:r>
          </a:p>
          <a:p>
            <a:r>
              <a:rPr lang="el-GR" i="1" dirty="0" smtClean="0">
                <a:solidFill>
                  <a:srgbClr val="002060"/>
                </a:solidFill>
              </a:rPr>
              <a:t>450 γρ. αλεύρι για όλες τις χρήσεις</a:t>
            </a:r>
          </a:p>
          <a:p>
            <a:r>
              <a:rPr lang="el-GR" i="1" dirty="0" smtClean="0">
                <a:solidFill>
                  <a:srgbClr val="002060"/>
                </a:solidFill>
              </a:rPr>
              <a:t>1 αυγό</a:t>
            </a:r>
          </a:p>
          <a:p>
            <a:r>
              <a:rPr lang="el-GR" i="1" dirty="0" smtClean="0">
                <a:solidFill>
                  <a:srgbClr val="002060"/>
                </a:solidFill>
              </a:rPr>
              <a:t>αλάτι (1 χούφτα περίπου)</a:t>
            </a:r>
          </a:p>
          <a:p>
            <a:r>
              <a:rPr lang="el-GR" i="1" dirty="0" smtClean="0">
                <a:solidFill>
                  <a:srgbClr val="002060"/>
                </a:solidFill>
              </a:rPr>
              <a:t>νερό (όσο πάρει η ζύμη)</a:t>
            </a:r>
          </a:p>
          <a:p>
            <a:pPr>
              <a:buNone/>
            </a:pPr>
            <a:endParaRPr lang="el-GR" dirty="0" smtClean="0"/>
          </a:p>
          <a:p>
            <a:endParaRPr lang="el-GR" dirty="0"/>
          </a:p>
        </p:txBody>
      </p:sp>
      <p:sp>
        <p:nvSpPr>
          <p:cNvPr id="4" name="3 - Θέση περιεχομένου"/>
          <p:cNvSpPr>
            <a:spLocks noGrp="1"/>
          </p:cNvSpPr>
          <p:nvPr>
            <p:ph sz="half" idx="2"/>
          </p:nvPr>
        </p:nvSpPr>
        <p:spPr/>
        <p:txBody>
          <a:bodyPr>
            <a:normAutofit/>
          </a:bodyPr>
          <a:lstStyle/>
          <a:p>
            <a:pPr algn="ctr">
              <a:buNone/>
            </a:pPr>
            <a:r>
              <a:rPr lang="el-GR" b="1" dirty="0" smtClean="0"/>
              <a:t>   </a:t>
            </a:r>
            <a:r>
              <a:rPr lang="el-GR" b="1" i="1" dirty="0" smtClean="0">
                <a:solidFill>
                  <a:srgbClr val="FFC000"/>
                </a:solidFill>
              </a:rPr>
              <a:t>Για τη γέμιση</a:t>
            </a:r>
          </a:p>
          <a:p>
            <a:r>
              <a:rPr lang="el-GR" i="1" dirty="0" smtClean="0">
                <a:solidFill>
                  <a:srgbClr val="002060"/>
                </a:solidFill>
              </a:rPr>
              <a:t>½ κιλό κιμά (μισό χοιρινό, μισό μοσχαρίσιο)</a:t>
            </a:r>
          </a:p>
          <a:p>
            <a:r>
              <a:rPr lang="el-GR" i="1" dirty="0" smtClean="0">
                <a:solidFill>
                  <a:srgbClr val="002060"/>
                </a:solidFill>
              </a:rPr>
              <a:t>2 κρεμμύδια ψιλοκομμένα</a:t>
            </a:r>
          </a:p>
          <a:p>
            <a:r>
              <a:rPr lang="el-GR" i="1" dirty="0" smtClean="0">
                <a:solidFill>
                  <a:srgbClr val="002060"/>
                </a:solidFill>
              </a:rPr>
              <a:t>αλάτι (1 χούφτα)</a:t>
            </a:r>
          </a:p>
          <a:p>
            <a:r>
              <a:rPr lang="el-GR" i="1" dirty="0" smtClean="0">
                <a:solidFill>
                  <a:srgbClr val="002060"/>
                </a:solidFill>
              </a:rPr>
              <a:t>μαύρο πιπέρι (λίγο)</a:t>
            </a:r>
          </a:p>
          <a:p>
            <a:endParaRPr lang="el-G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714380"/>
          </a:xfrm>
        </p:spPr>
        <p:txBody>
          <a:bodyPr>
            <a:normAutofit/>
          </a:bodyPr>
          <a:lstStyle/>
          <a:p>
            <a:r>
              <a:rPr lang="el-GR" sz="2800" b="1" i="1" dirty="0" smtClean="0">
                <a:solidFill>
                  <a:srgbClr val="002060"/>
                </a:solidFill>
              </a:rPr>
              <a:t>Μέθοδος</a:t>
            </a:r>
            <a:r>
              <a:rPr lang="el-GR" sz="2800" b="1" i="1" dirty="0" smtClean="0">
                <a:solidFill>
                  <a:schemeClr val="bg2">
                    <a:lumMod val="25000"/>
                  </a:schemeClr>
                </a:solidFill>
              </a:rPr>
              <a:t> </a:t>
            </a:r>
            <a:r>
              <a:rPr lang="el-GR" sz="2800" b="1" i="1" dirty="0" smtClean="0">
                <a:solidFill>
                  <a:srgbClr val="002060"/>
                </a:solidFill>
              </a:rPr>
              <a:t>Εκτέλεσης</a:t>
            </a:r>
            <a:endParaRPr lang="el-GR" sz="2800" b="1" i="1" dirty="0">
              <a:solidFill>
                <a:srgbClr val="002060"/>
              </a:solidFill>
            </a:endParaRPr>
          </a:p>
        </p:txBody>
      </p:sp>
      <p:sp>
        <p:nvSpPr>
          <p:cNvPr id="3" name="2 - Θέση περιεχομένου"/>
          <p:cNvSpPr>
            <a:spLocks noGrp="1"/>
          </p:cNvSpPr>
          <p:nvPr>
            <p:ph idx="1"/>
          </p:nvPr>
        </p:nvSpPr>
        <p:spPr>
          <a:xfrm>
            <a:off x="428596" y="1142984"/>
            <a:ext cx="8229600" cy="5026029"/>
          </a:xfrm>
        </p:spPr>
        <p:txBody>
          <a:bodyPr>
            <a:normAutofit fontScale="25000" lnSpcReduction="20000"/>
          </a:bodyPr>
          <a:lstStyle/>
          <a:p>
            <a:pPr>
              <a:buNone/>
            </a:pPr>
            <a:endParaRPr lang="el-GR" b="1" i="1" dirty="0" smtClean="0">
              <a:solidFill>
                <a:srgbClr val="7030A0"/>
              </a:solidFill>
            </a:endParaRPr>
          </a:p>
          <a:p>
            <a:r>
              <a:rPr lang="el-GR" sz="6400" b="1" i="1" dirty="0" smtClean="0">
                <a:solidFill>
                  <a:srgbClr val="7030A0"/>
                </a:solidFill>
              </a:rPr>
              <a:t>Ανακατεύουμε όλα τα υλικά της ζύμης. Για να είναι μαλακή όμως η ζύμη προσέχουμε να βάλουμε όσο νερό χρειάζεται.</a:t>
            </a:r>
          </a:p>
          <a:p>
            <a:r>
              <a:rPr lang="el-GR" sz="6400" b="1" i="1" dirty="0" smtClean="0">
                <a:solidFill>
                  <a:srgbClr val="7030A0"/>
                </a:solidFill>
              </a:rPr>
              <a:t>Την αφήνουμε σκεπασμένη με μία πετσέτα για να ηρεμήσει η να ξεκουραστεί όπως λέμε.</a:t>
            </a:r>
          </a:p>
          <a:p>
            <a:r>
              <a:rPr lang="el-GR" sz="6400" b="1" i="1" dirty="0" smtClean="0">
                <a:solidFill>
                  <a:srgbClr val="7030A0"/>
                </a:solidFill>
              </a:rPr>
              <a:t>Τα υλικά θα τα προσθέσουμε με την σειρά που είναι γραμμένα. </a:t>
            </a:r>
          </a:p>
          <a:p>
            <a:r>
              <a:rPr lang="el-GR" sz="6400" b="1" i="1" dirty="0" smtClean="0">
                <a:solidFill>
                  <a:srgbClr val="7030A0"/>
                </a:solidFill>
              </a:rPr>
              <a:t>Ακριβώς όπως σε μία πίτα, ανοίγουμε φύλλο, προσέχοντας ωστόσο να μην είναι πολύ λεπτό το φύλλο γιατί θα ανοίξουν τα πιλμένια στο βράσιμο.</a:t>
            </a:r>
          </a:p>
          <a:p>
            <a:r>
              <a:rPr lang="el-GR" sz="6400" b="1" i="1" dirty="0" smtClean="0">
                <a:solidFill>
                  <a:srgbClr val="7030A0"/>
                </a:solidFill>
              </a:rPr>
              <a:t>Παίρνουμε 1 ποτήρι του καφέ και πατάμε το φύλλο για να το κόψουμε σε μικρά κυκλάκια.</a:t>
            </a:r>
          </a:p>
          <a:p>
            <a:r>
              <a:rPr lang="el-GR" sz="6400" b="1" i="1" dirty="0" smtClean="0">
                <a:solidFill>
                  <a:srgbClr val="7030A0"/>
                </a:solidFill>
              </a:rPr>
              <a:t>Μετά παίρνουμε 1 κουταλάκι του γλυκού και το γεμίζουμε με το μείγμα.</a:t>
            </a:r>
          </a:p>
          <a:p>
            <a:r>
              <a:rPr lang="el-GR" sz="6400" b="1" i="1" dirty="0" smtClean="0">
                <a:solidFill>
                  <a:srgbClr val="7030A0"/>
                </a:solidFill>
              </a:rPr>
              <a:t>Βάζουμε το μείγμα μέσα στον κύκλο και το κλείνουμε όπως τα τυροπιτάκια . Μετά παίρνουμε τις δυο άκρες (μυτούλες) του και τις φέρνουμε την μία πάνω στην άλλη φτιάχνοντας έναν κύκλο έχοντας από την έξω μεριά τις άκρες που κλείσαμε στην αρχή.</a:t>
            </a:r>
          </a:p>
          <a:p>
            <a:r>
              <a:rPr lang="el-GR" sz="6400" b="1" i="1" dirty="0" smtClean="0">
                <a:solidFill>
                  <a:srgbClr val="7030A0"/>
                </a:solidFill>
              </a:rPr>
              <a:t>Γεμίζουμε μια κατσαρόλα με νερό πάνω απ' το μισό και το αφήνουμε να βράσει. Μόλις βράσει ρίχνουμε αλάτι και μετά προσθέτουμε τα πιλμένια (μη βάλετε πολλά μέσα και κολλήσουν).</a:t>
            </a:r>
          </a:p>
          <a:p>
            <a:r>
              <a:rPr lang="el-GR" sz="6400" b="1" i="1" dirty="0" smtClean="0">
                <a:solidFill>
                  <a:srgbClr val="7030A0"/>
                </a:solidFill>
              </a:rPr>
              <a:t>Όταν βράσουν, ανεβαίνουν στην επιφάνεια της κατσαρόλας. Τα αφήνετε για 5 λεπτά περίπου να βράσουν ακόμα, δοκιμάζετε όμως για να δείτε αν είναι όντως έτοιμα και τα βγάζετε με μια τρυπητή κουτάλα για να μην έχουν νερό.</a:t>
            </a:r>
          </a:p>
          <a:p>
            <a:r>
              <a:rPr lang="el-GR" sz="6400" b="1" i="1" dirty="0" smtClean="0">
                <a:solidFill>
                  <a:srgbClr val="7030A0"/>
                </a:solidFill>
              </a:rPr>
              <a:t>Κάψτε ένα κομματάκι καθαρό βούτυρο (100gr περίπου) πριν τα βγάλετε από την φωτιά. </a:t>
            </a:r>
          </a:p>
          <a:p>
            <a:r>
              <a:rPr lang="el-GR" sz="6400" b="1" i="1" dirty="0" smtClean="0">
                <a:solidFill>
                  <a:srgbClr val="7030A0"/>
                </a:solidFill>
              </a:rPr>
              <a:t>Πρέπει εδώ να προσθέσετε πάνω τους το καμένο βούτυρο.</a:t>
            </a:r>
          </a:p>
          <a:p>
            <a:r>
              <a:rPr lang="el-GR" sz="6400" b="1" i="1" dirty="0" smtClean="0">
                <a:solidFill>
                  <a:srgbClr val="7030A0"/>
                </a:solidFill>
              </a:rPr>
              <a:t>Όσοι θέλετε μπορείτε να αφήσετε κάποια πιλμένια στο νερό και να τα φάτε σαν σουπίτσα, προσθέτοντας στο νερό λίγο μαύρο πιπέρι.</a:t>
            </a:r>
          </a:p>
          <a:p>
            <a:endParaRPr lang="el-GR" sz="6400" b="1" i="1"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b="1" i="1" dirty="0" smtClean="0">
                <a:solidFill>
                  <a:srgbClr val="FF0000"/>
                </a:solidFill>
              </a:rPr>
              <a:t>Χοσάφ - ποντιακή κομπόστα</a:t>
            </a:r>
            <a:endParaRPr lang="el-GR" b="1" i="1" dirty="0">
              <a:solidFill>
                <a:srgbClr val="FF0000"/>
              </a:solidFill>
            </a:endParaRPr>
          </a:p>
        </p:txBody>
      </p:sp>
      <p:pic>
        <p:nvPicPr>
          <p:cNvPr id="4" name="1 - Εικόνα" descr="pontiaka610.jpg"/>
          <p:cNvPicPr>
            <a:picLocks noGrp="1"/>
          </p:cNvPicPr>
          <p:nvPr>
            <p:ph idx="1"/>
          </p:nvPr>
        </p:nvPicPr>
        <p:blipFill>
          <a:blip r:embed="rId2"/>
          <a:stretch>
            <a:fillRect/>
          </a:stretch>
        </p:blipFill>
        <p:spPr>
          <a:xfrm>
            <a:off x="1142976" y="1643050"/>
            <a:ext cx="6643733" cy="407196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mpd="sng">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rgbClr val="C00000"/>
                </a:solidFill>
              </a:rPr>
              <a:t>Υλικά </a:t>
            </a:r>
            <a:endParaRPr lang="el-GR" b="1" i="1" dirty="0">
              <a:solidFill>
                <a:srgbClr val="C00000"/>
              </a:solidFill>
            </a:endParaRPr>
          </a:p>
        </p:txBody>
      </p:sp>
      <p:sp>
        <p:nvSpPr>
          <p:cNvPr id="3" name="2 - Θέση περιεχομένου"/>
          <p:cNvSpPr>
            <a:spLocks noGrp="1"/>
          </p:cNvSpPr>
          <p:nvPr>
            <p:ph idx="1"/>
          </p:nvPr>
        </p:nvSpPr>
        <p:spPr/>
        <p:txBody>
          <a:bodyPr>
            <a:normAutofit lnSpcReduction="10000"/>
          </a:bodyPr>
          <a:lstStyle/>
          <a:p>
            <a:pPr algn="ctr">
              <a:buNone/>
            </a:pPr>
            <a:r>
              <a:rPr lang="el-GR" b="1" i="1" dirty="0" smtClean="0">
                <a:solidFill>
                  <a:srgbClr val="00B0F0"/>
                </a:solidFill>
              </a:rPr>
              <a:t>Απλή συνταγή …. θρεπτική και νόστιμη </a:t>
            </a:r>
          </a:p>
          <a:p>
            <a:pPr algn="ctr">
              <a:buNone/>
            </a:pPr>
            <a:endParaRPr lang="el-GR" dirty="0" smtClean="0"/>
          </a:p>
          <a:p>
            <a:r>
              <a:rPr lang="el-GR" i="1" dirty="0" smtClean="0">
                <a:solidFill>
                  <a:schemeClr val="accent5">
                    <a:lumMod val="50000"/>
                  </a:schemeClr>
                </a:solidFill>
              </a:rPr>
              <a:t>Μισό κιλό αποξηραμένα φρούτα (σύκα, δαμάσκηνα, βερίκοκα, μήλα, κράνα)</a:t>
            </a:r>
          </a:p>
          <a:p>
            <a:r>
              <a:rPr lang="el-GR" i="1" dirty="0" smtClean="0">
                <a:solidFill>
                  <a:schemeClr val="accent5">
                    <a:lumMod val="50000"/>
                  </a:schemeClr>
                </a:solidFill>
              </a:rPr>
              <a:t>1 φλ. σταφίδες</a:t>
            </a:r>
          </a:p>
          <a:p>
            <a:r>
              <a:rPr lang="el-GR" i="1" dirty="0" smtClean="0">
                <a:solidFill>
                  <a:schemeClr val="accent5">
                    <a:lumMod val="50000"/>
                  </a:schemeClr>
                </a:solidFill>
              </a:rPr>
              <a:t>4 κ.σ. ζάχαρη</a:t>
            </a:r>
          </a:p>
          <a:p>
            <a:r>
              <a:rPr lang="el-GR" i="1" dirty="0" smtClean="0">
                <a:solidFill>
                  <a:schemeClr val="accent5">
                    <a:lumMod val="50000"/>
                  </a:schemeClr>
                </a:solidFill>
              </a:rPr>
              <a:t>Νερό</a:t>
            </a:r>
          </a:p>
          <a:p>
            <a:pPr>
              <a:buNone/>
            </a:pPr>
            <a:r>
              <a:rPr lang="el-GR" dirty="0" smtClean="0"/>
              <a:t> </a:t>
            </a:r>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1235</Words>
  <PresentationFormat>Προβολή στην οθόνη (4:3)</PresentationFormat>
  <Paragraphs>145</Paragraphs>
  <Slides>19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Φαγητά του Πόντου με διαπολιτισμικές επιρροές </vt:lpstr>
      <vt:lpstr>Ποντιακή κουζίνα </vt:lpstr>
      <vt:lpstr> Χαβίτς – αρμένικη επιρροή  </vt:lpstr>
      <vt:lpstr>Υλικά και Εκτέλεση της Συνταγής</vt:lpstr>
      <vt:lpstr>Πιλμένια - Ζυμαρικά γεμισμένα με κιμά – επιρροή από Ρωσία</vt:lpstr>
      <vt:lpstr>Υλικά </vt:lpstr>
      <vt:lpstr>Μέθοδος Εκτέλεσης</vt:lpstr>
      <vt:lpstr>Χοσάφ - ποντιακή κομπόστα</vt:lpstr>
      <vt:lpstr>Υλικά </vt:lpstr>
      <vt:lpstr>Μέθοδος Εκτέλεσης</vt:lpstr>
      <vt:lpstr>Ποντιακά πιτάκια </vt:lpstr>
      <vt:lpstr>Υλικά - Μέθοδος Εκτέλεσης</vt:lpstr>
      <vt:lpstr>Ποντιακή πατατόπιτα </vt:lpstr>
      <vt:lpstr>Υλικά </vt:lpstr>
      <vt:lpstr>Μέθοδος Εκτέλεσης</vt:lpstr>
      <vt:lpstr>Μπόρς – ουκρανική επιρροή  </vt:lpstr>
      <vt:lpstr>Υλικά </vt:lpstr>
      <vt:lpstr>Μέθοδος Εκτέλεσης</vt:lpstr>
      <vt:lpstr>Η  εργασία έγινε στα πλαίσια του εκπαιδευτικού προγράμματος- διαγωνισμού «Ποντιακός Ελληνισμός : μνήμες και όνειρα, παρελθόν, παρόν και μέλλον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Φαγητά του Πόντου </dc:title>
  <dc:creator>user</dc:creator>
  <cp:lastModifiedBy>Χρήστης των Windows</cp:lastModifiedBy>
  <cp:revision>20</cp:revision>
  <dcterms:created xsi:type="dcterms:W3CDTF">2019-02-09T18:54:34Z</dcterms:created>
  <dcterms:modified xsi:type="dcterms:W3CDTF">2019-03-17T19:31:11Z</dcterms:modified>
</cp:coreProperties>
</file>